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307" r:id="rId3"/>
    <p:sldId id="258" r:id="rId4"/>
    <p:sldId id="259" r:id="rId5"/>
    <p:sldId id="298" r:id="rId6"/>
    <p:sldId id="288" r:id="rId7"/>
    <p:sldId id="283" r:id="rId8"/>
    <p:sldId id="262" r:id="rId9"/>
    <p:sldId id="301" r:id="rId10"/>
    <p:sldId id="294" r:id="rId11"/>
    <p:sldId id="295" r:id="rId12"/>
    <p:sldId id="296" r:id="rId13"/>
    <p:sldId id="297" r:id="rId14"/>
    <p:sldId id="284" r:id="rId15"/>
    <p:sldId id="282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289" r:id="rId28"/>
    <p:sldId id="319" r:id="rId29"/>
    <p:sldId id="320" r:id="rId30"/>
    <p:sldId id="321" r:id="rId31"/>
    <p:sldId id="322" r:id="rId32"/>
    <p:sldId id="323" r:id="rId33"/>
    <p:sldId id="324" r:id="rId34"/>
    <p:sldId id="285" r:id="rId35"/>
    <p:sldId id="325" r:id="rId36"/>
    <p:sldId id="292" r:id="rId37"/>
  </p:sldIdLst>
  <p:sldSz cx="9144000" cy="5143500" type="screen16x9"/>
  <p:notesSz cx="6858000" cy="9144000"/>
  <p:embeddedFontLst>
    <p:embeddedFont>
      <p:font typeface="方正兰亭超细黑简体" panose="02010600030101010101" charset="-122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黑体" panose="02010609060101010101" pitchFamily="49" charset="-122"/>
      <p:regular r:id="rId44"/>
    </p:embeddedFont>
    <p:embeddedFont>
      <p:font typeface="华文细黑" panose="02010600040101010101" pitchFamily="2" charset="-122"/>
      <p:regular r:id="rId45"/>
    </p:embeddedFont>
    <p:embeddedFont>
      <p:font typeface="微软雅黑" panose="020B0503020204020204" pitchFamily="34" charset="-122"/>
      <p:regular r:id="rId46"/>
      <p:bold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01"/>
    <a:srgbClr val="12B789"/>
    <a:srgbClr val="FE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howGuides="1">
      <p:cViewPr varScale="1">
        <p:scale>
          <a:sx n="95" d="100"/>
          <a:sy n="95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6C747-8546-41BC-BF7F-8053A62085C1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3CD1B-8C3C-41CB-8883-B2B3427AA9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95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4" y="411510"/>
            <a:ext cx="2136652" cy="7376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4312819"/>
            <a:ext cx="1632596" cy="5636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1632596" cy="5636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C230A-CB50-4E96-B85D-04C40F9295DB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71041-9707-48A9-BA34-E92ACC587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组合 1049"/>
          <p:cNvGrpSpPr/>
          <p:nvPr/>
        </p:nvGrpSpPr>
        <p:grpSpPr>
          <a:xfrm>
            <a:off x="3566055" y="1262897"/>
            <a:ext cx="1625372" cy="1195675"/>
            <a:chOff x="3326607" y="947688"/>
            <a:chExt cx="2140743" cy="1574800"/>
          </a:xfrm>
        </p:grpSpPr>
        <p:grpSp>
          <p:nvGrpSpPr>
            <p:cNvPr id="1045" name="组合 1044"/>
            <p:cNvGrpSpPr/>
            <p:nvPr/>
          </p:nvGrpSpPr>
          <p:grpSpPr>
            <a:xfrm>
              <a:off x="3813175" y="947688"/>
              <a:ext cx="1500187" cy="1498600"/>
              <a:chOff x="1978025" y="1323975"/>
              <a:chExt cx="1500187" cy="1498600"/>
            </a:xfrm>
          </p:grpSpPr>
          <p:sp>
            <p:nvSpPr>
              <p:cNvPr id="10" name="Oval 6"/>
              <p:cNvSpPr>
                <a:spLocks noChangeArrowheads="1"/>
              </p:cNvSpPr>
              <p:nvPr/>
            </p:nvSpPr>
            <p:spPr bwMode="auto">
              <a:xfrm>
                <a:off x="1978025" y="1323975"/>
                <a:ext cx="1500187" cy="1498600"/>
              </a:xfrm>
              <a:prstGeom prst="ellipse">
                <a:avLst/>
              </a:prstGeom>
              <a:solidFill>
                <a:srgbClr val="DEE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/>
              <p:nvPr/>
            </p:nvSpPr>
            <p:spPr bwMode="auto">
              <a:xfrm>
                <a:off x="1978025" y="2073275"/>
                <a:ext cx="1409700" cy="749300"/>
              </a:xfrm>
              <a:custGeom>
                <a:avLst/>
                <a:gdLst>
                  <a:gd name="T0" fmla="*/ 354 w 376"/>
                  <a:gd name="T1" fmla="*/ 94 h 200"/>
                  <a:gd name="T2" fmla="*/ 242 w 376"/>
                  <a:gd name="T3" fmla="*/ 120 h 200"/>
                  <a:gd name="T4" fmla="*/ 25 w 376"/>
                  <a:gd name="T5" fmla="*/ 0 h 200"/>
                  <a:gd name="T6" fmla="*/ 0 w 376"/>
                  <a:gd name="T7" fmla="*/ 1 h 200"/>
                  <a:gd name="T8" fmla="*/ 151 w 376"/>
                  <a:gd name="T9" fmla="*/ 194 h 200"/>
                  <a:gd name="T10" fmla="*/ 200 w 376"/>
                  <a:gd name="T11" fmla="*/ 200 h 200"/>
                  <a:gd name="T12" fmla="*/ 271 w 376"/>
                  <a:gd name="T13" fmla="*/ 187 h 200"/>
                  <a:gd name="T14" fmla="*/ 376 w 376"/>
                  <a:gd name="T15" fmla="*/ 95 h 200"/>
                  <a:gd name="T16" fmla="*/ 354 w 376"/>
                  <a:gd name="T17" fmla="*/ 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6" h="200">
                    <a:moveTo>
                      <a:pt x="354" y="94"/>
                    </a:moveTo>
                    <a:cubicBezTo>
                      <a:pt x="314" y="94"/>
                      <a:pt x="276" y="103"/>
                      <a:pt x="242" y="120"/>
                    </a:cubicBezTo>
                    <a:cubicBezTo>
                      <a:pt x="196" y="48"/>
                      <a:pt x="116" y="0"/>
                      <a:pt x="25" y="0"/>
                    </a:cubicBezTo>
                    <a:cubicBezTo>
                      <a:pt x="16" y="0"/>
                      <a:pt x="8" y="0"/>
                      <a:pt x="0" y="1"/>
                    </a:cubicBezTo>
                    <a:cubicBezTo>
                      <a:pt x="1" y="94"/>
                      <a:pt x="65" y="172"/>
                      <a:pt x="151" y="194"/>
                    </a:cubicBezTo>
                    <a:cubicBezTo>
                      <a:pt x="167" y="198"/>
                      <a:pt x="183" y="200"/>
                      <a:pt x="200" y="200"/>
                    </a:cubicBezTo>
                    <a:cubicBezTo>
                      <a:pt x="225" y="200"/>
                      <a:pt x="249" y="195"/>
                      <a:pt x="271" y="187"/>
                    </a:cubicBezTo>
                    <a:cubicBezTo>
                      <a:pt x="316" y="169"/>
                      <a:pt x="353" y="137"/>
                      <a:pt x="376" y="95"/>
                    </a:cubicBezTo>
                    <a:cubicBezTo>
                      <a:pt x="369" y="94"/>
                      <a:pt x="362" y="94"/>
                      <a:pt x="354" y="94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/>
              <p:nvPr/>
            </p:nvSpPr>
            <p:spPr bwMode="auto">
              <a:xfrm>
                <a:off x="2120900" y="1841500"/>
                <a:ext cx="93662" cy="254000"/>
              </a:xfrm>
              <a:custGeom>
                <a:avLst/>
                <a:gdLst>
                  <a:gd name="T0" fmla="*/ 25 w 25"/>
                  <a:gd name="T1" fmla="*/ 25 h 68"/>
                  <a:gd name="T2" fmla="*/ 13 w 25"/>
                  <a:gd name="T3" fmla="*/ 0 h 68"/>
                  <a:gd name="T4" fmla="*/ 0 w 25"/>
                  <a:gd name="T5" fmla="*/ 25 h 68"/>
                  <a:gd name="T6" fmla="*/ 11 w 25"/>
                  <a:gd name="T7" fmla="*/ 50 h 68"/>
                  <a:gd name="T8" fmla="*/ 11 w 25"/>
                  <a:gd name="T9" fmla="*/ 68 h 68"/>
                  <a:gd name="T10" fmla="*/ 15 w 25"/>
                  <a:gd name="T11" fmla="*/ 68 h 68"/>
                  <a:gd name="T12" fmla="*/ 15 w 25"/>
                  <a:gd name="T13" fmla="*/ 50 h 68"/>
                  <a:gd name="T14" fmla="*/ 25 w 25"/>
                  <a:gd name="T15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68">
                    <a:moveTo>
                      <a:pt x="25" y="25"/>
                    </a:moveTo>
                    <a:cubicBezTo>
                      <a:pt x="25" y="17"/>
                      <a:pt x="21" y="0"/>
                      <a:pt x="13" y="0"/>
                    </a:cubicBezTo>
                    <a:cubicBezTo>
                      <a:pt x="4" y="0"/>
                      <a:pt x="0" y="17"/>
                      <a:pt x="0" y="25"/>
                    </a:cubicBezTo>
                    <a:cubicBezTo>
                      <a:pt x="0" y="32"/>
                      <a:pt x="2" y="48"/>
                      <a:pt x="11" y="50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4" y="48"/>
                      <a:pt x="25" y="32"/>
                      <a:pt x="25" y="25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/>
              <p:nvPr/>
            </p:nvSpPr>
            <p:spPr bwMode="auto">
              <a:xfrm>
                <a:off x="3246438" y="1773238"/>
                <a:ext cx="74612" cy="206375"/>
              </a:xfrm>
              <a:custGeom>
                <a:avLst/>
                <a:gdLst>
                  <a:gd name="T0" fmla="*/ 20 w 20"/>
                  <a:gd name="T1" fmla="*/ 20 h 55"/>
                  <a:gd name="T2" fmla="*/ 10 w 20"/>
                  <a:gd name="T3" fmla="*/ 0 h 55"/>
                  <a:gd name="T4" fmla="*/ 0 w 20"/>
                  <a:gd name="T5" fmla="*/ 20 h 55"/>
                  <a:gd name="T6" fmla="*/ 9 w 20"/>
                  <a:gd name="T7" fmla="*/ 41 h 55"/>
                  <a:gd name="T8" fmla="*/ 9 w 20"/>
                  <a:gd name="T9" fmla="*/ 55 h 55"/>
                  <a:gd name="T10" fmla="*/ 12 w 20"/>
                  <a:gd name="T11" fmla="*/ 55 h 55"/>
                  <a:gd name="T12" fmla="*/ 12 w 20"/>
                  <a:gd name="T13" fmla="*/ 41 h 55"/>
                  <a:gd name="T14" fmla="*/ 20 w 20"/>
                  <a:gd name="T15" fmla="*/ 2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5">
                    <a:moveTo>
                      <a:pt x="20" y="20"/>
                    </a:moveTo>
                    <a:cubicBezTo>
                      <a:pt x="20" y="14"/>
                      <a:pt x="17" y="0"/>
                      <a:pt x="10" y="0"/>
                    </a:cubicBezTo>
                    <a:cubicBezTo>
                      <a:pt x="4" y="0"/>
                      <a:pt x="0" y="14"/>
                      <a:pt x="0" y="20"/>
                    </a:cubicBezTo>
                    <a:cubicBezTo>
                      <a:pt x="0" y="26"/>
                      <a:pt x="2" y="39"/>
                      <a:pt x="9" y="41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9" y="39"/>
                      <a:pt x="20" y="26"/>
                      <a:pt x="20" y="20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7" name="组合 1046"/>
            <p:cNvGrpSpPr/>
            <p:nvPr/>
          </p:nvGrpSpPr>
          <p:grpSpPr>
            <a:xfrm>
              <a:off x="3326607" y="1922413"/>
              <a:ext cx="446087" cy="581026"/>
              <a:chOff x="3326607" y="2279650"/>
              <a:chExt cx="446087" cy="581026"/>
            </a:xfrm>
          </p:grpSpPr>
          <p:sp>
            <p:nvSpPr>
              <p:cNvPr id="1024" name="Line 28"/>
              <p:cNvSpPr>
                <a:spLocks noChangeShapeType="1"/>
              </p:cNvSpPr>
              <p:nvPr/>
            </p:nvSpPr>
            <p:spPr bwMode="auto">
              <a:xfrm>
                <a:off x="3328988" y="2859782"/>
                <a:ext cx="230187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Line 29"/>
              <p:cNvSpPr>
                <a:spLocks noChangeShapeType="1"/>
              </p:cNvSpPr>
              <p:nvPr/>
            </p:nvSpPr>
            <p:spPr bwMode="auto">
              <a:xfrm>
                <a:off x="3592512" y="2859782"/>
                <a:ext cx="49212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43" name="组合 1042"/>
              <p:cNvGrpSpPr/>
              <p:nvPr/>
            </p:nvGrpSpPr>
            <p:grpSpPr>
              <a:xfrm>
                <a:off x="3326607" y="2279650"/>
                <a:ext cx="446087" cy="581026"/>
                <a:chOff x="1493838" y="2298700"/>
                <a:chExt cx="446087" cy="581026"/>
              </a:xfrm>
            </p:grpSpPr>
            <p:sp>
              <p:nvSpPr>
                <p:cNvPr id="1027" name="Freeform 30"/>
                <p:cNvSpPr/>
                <p:nvPr/>
              </p:nvSpPr>
              <p:spPr bwMode="auto">
                <a:xfrm>
                  <a:off x="1520825" y="2317750"/>
                  <a:ext cx="400050" cy="512763"/>
                </a:xfrm>
                <a:custGeom>
                  <a:avLst/>
                  <a:gdLst>
                    <a:gd name="T0" fmla="*/ 37 w 252"/>
                    <a:gd name="T1" fmla="*/ 323 h 323"/>
                    <a:gd name="T2" fmla="*/ 0 w 252"/>
                    <a:gd name="T3" fmla="*/ 295 h 323"/>
                    <a:gd name="T4" fmla="*/ 215 w 252"/>
                    <a:gd name="T5" fmla="*/ 0 h 323"/>
                    <a:gd name="T6" fmla="*/ 252 w 252"/>
                    <a:gd name="T7" fmla="*/ 28 h 323"/>
                    <a:gd name="T8" fmla="*/ 37 w 252"/>
                    <a:gd name="T9" fmla="*/ 3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323">
                      <a:moveTo>
                        <a:pt x="37" y="323"/>
                      </a:moveTo>
                      <a:lnTo>
                        <a:pt x="0" y="295"/>
                      </a:lnTo>
                      <a:lnTo>
                        <a:pt x="215" y="0"/>
                      </a:lnTo>
                      <a:lnTo>
                        <a:pt x="252" y="28"/>
                      </a:lnTo>
                      <a:lnTo>
                        <a:pt x="37" y="323"/>
                      </a:lnTo>
                      <a:close/>
                    </a:path>
                  </a:pathLst>
                </a:custGeom>
                <a:solidFill>
                  <a:srgbClr val="FF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8" name="Freeform 31"/>
                <p:cNvSpPr/>
                <p:nvPr/>
              </p:nvSpPr>
              <p:spPr bwMode="auto">
                <a:xfrm>
                  <a:off x="1768475" y="2317750"/>
                  <a:ext cx="152400" cy="171450"/>
                </a:xfrm>
                <a:custGeom>
                  <a:avLst/>
                  <a:gdLst>
                    <a:gd name="T0" fmla="*/ 40 w 96"/>
                    <a:gd name="T1" fmla="*/ 108 h 108"/>
                    <a:gd name="T2" fmla="*/ 0 w 96"/>
                    <a:gd name="T3" fmla="*/ 80 h 108"/>
                    <a:gd name="T4" fmla="*/ 59 w 96"/>
                    <a:gd name="T5" fmla="*/ 0 h 108"/>
                    <a:gd name="T6" fmla="*/ 96 w 96"/>
                    <a:gd name="T7" fmla="*/ 28 h 108"/>
                    <a:gd name="T8" fmla="*/ 40 w 9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108">
                      <a:moveTo>
                        <a:pt x="40" y="108"/>
                      </a:moveTo>
                      <a:lnTo>
                        <a:pt x="0" y="80"/>
                      </a:lnTo>
                      <a:lnTo>
                        <a:pt x="59" y="0"/>
                      </a:lnTo>
                      <a:lnTo>
                        <a:pt x="96" y="28"/>
                      </a:lnTo>
                      <a:lnTo>
                        <a:pt x="40" y="108"/>
                      </a:lnTo>
                      <a:close/>
                    </a:path>
                  </a:pathLst>
                </a:custGeom>
                <a:solidFill>
                  <a:srgbClr val="FF9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9" name="Freeform 32"/>
                <p:cNvSpPr/>
                <p:nvPr/>
              </p:nvSpPr>
              <p:spPr bwMode="auto">
                <a:xfrm>
                  <a:off x="1738313" y="2376488"/>
                  <a:ext cx="130175" cy="169863"/>
                </a:xfrm>
                <a:custGeom>
                  <a:avLst/>
                  <a:gdLst>
                    <a:gd name="T0" fmla="*/ 4 w 35"/>
                    <a:gd name="T1" fmla="*/ 44 h 45"/>
                    <a:gd name="T2" fmla="*/ 1 w 35"/>
                    <a:gd name="T3" fmla="*/ 44 h 45"/>
                    <a:gd name="T4" fmla="*/ 1 w 35"/>
                    <a:gd name="T5" fmla="*/ 44 h 45"/>
                    <a:gd name="T6" fmla="*/ 1 w 35"/>
                    <a:gd name="T7" fmla="*/ 42 h 45"/>
                    <a:gd name="T8" fmla="*/ 31 w 35"/>
                    <a:gd name="T9" fmla="*/ 1 h 45"/>
                    <a:gd name="T10" fmla="*/ 33 w 35"/>
                    <a:gd name="T11" fmla="*/ 1 h 45"/>
                    <a:gd name="T12" fmla="*/ 33 w 35"/>
                    <a:gd name="T13" fmla="*/ 1 h 45"/>
                    <a:gd name="T14" fmla="*/ 34 w 35"/>
                    <a:gd name="T15" fmla="*/ 3 h 45"/>
                    <a:gd name="T16" fmla="*/ 4 w 35"/>
                    <a:gd name="T17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45">
                      <a:moveTo>
                        <a:pt x="4" y="44"/>
                      </a:moveTo>
                      <a:cubicBezTo>
                        <a:pt x="3" y="45"/>
                        <a:pt x="2" y="45"/>
                        <a:pt x="1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43"/>
                        <a:pt x="1" y="4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2" y="0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4" y="2"/>
                        <a:pt x="35" y="3"/>
                        <a:pt x="34" y="3"/>
                      </a:cubicBezTo>
                      <a:lnTo>
                        <a:pt x="4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0" name="Freeform 33"/>
                <p:cNvSpPr/>
                <p:nvPr/>
              </p:nvSpPr>
              <p:spPr bwMode="auto">
                <a:xfrm>
                  <a:off x="1854200" y="2298700"/>
                  <a:ext cx="85725" cy="66675"/>
                </a:xfrm>
                <a:custGeom>
                  <a:avLst/>
                  <a:gdLst>
                    <a:gd name="T0" fmla="*/ 22 w 23"/>
                    <a:gd name="T1" fmla="*/ 17 h 18"/>
                    <a:gd name="T2" fmla="*/ 18 w 23"/>
                    <a:gd name="T3" fmla="*/ 17 h 18"/>
                    <a:gd name="T4" fmla="*/ 2 w 23"/>
                    <a:gd name="T5" fmla="*/ 5 h 18"/>
                    <a:gd name="T6" fmla="*/ 1 w 23"/>
                    <a:gd name="T7" fmla="*/ 1 h 18"/>
                    <a:gd name="T8" fmla="*/ 1 w 23"/>
                    <a:gd name="T9" fmla="*/ 1 h 18"/>
                    <a:gd name="T10" fmla="*/ 5 w 23"/>
                    <a:gd name="T11" fmla="*/ 1 h 18"/>
                    <a:gd name="T12" fmla="*/ 22 w 23"/>
                    <a:gd name="T13" fmla="*/ 13 h 18"/>
                    <a:gd name="T14" fmla="*/ 22 w 23"/>
                    <a:gd name="T15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18">
                      <a:moveTo>
                        <a:pt x="22" y="17"/>
                      </a:moveTo>
                      <a:cubicBezTo>
                        <a:pt x="21" y="18"/>
                        <a:pt x="20" y="18"/>
                        <a:pt x="18" y="17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3" y="14"/>
                        <a:pt x="23" y="16"/>
                        <a:pt x="22" y="17"/>
                      </a:cubicBez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1" name="Freeform 34"/>
                <p:cNvSpPr/>
                <p:nvPr/>
              </p:nvSpPr>
              <p:spPr bwMode="auto">
                <a:xfrm>
                  <a:off x="1493838" y="2786063"/>
                  <a:ext cx="85725" cy="93663"/>
                </a:xfrm>
                <a:custGeom>
                  <a:avLst/>
                  <a:gdLst>
                    <a:gd name="T0" fmla="*/ 0 w 54"/>
                    <a:gd name="T1" fmla="*/ 59 h 59"/>
                    <a:gd name="T2" fmla="*/ 17 w 54"/>
                    <a:gd name="T3" fmla="*/ 0 h 59"/>
                    <a:gd name="T4" fmla="*/ 54 w 54"/>
                    <a:gd name="T5" fmla="*/ 28 h 59"/>
                    <a:gd name="T6" fmla="*/ 0 w 54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9">
                      <a:moveTo>
                        <a:pt x="0" y="59"/>
                      </a:moveTo>
                      <a:lnTo>
                        <a:pt x="17" y="0"/>
                      </a:lnTo>
                      <a:lnTo>
                        <a:pt x="54" y="28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FDE1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2" name="Freeform 35"/>
                <p:cNvSpPr/>
                <p:nvPr/>
              </p:nvSpPr>
              <p:spPr bwMode="auto">
                <a:xfrm>
                  <a:off x="1520825" y="2778125"/>
                  <a:ext cx="66675" cy="52388"/>
                </a:xfrm>
                <a:custGeom>
                  <a:avLst/>
                  <a:gdLst>
                    <a:gd name="T0" fmla="*/ 42 w 42"/>
                    <a:gd name="T1" fmla="*/ 28 h 33"/>
                    <a:gd name="T2" fmla="*/ 2 w 42"/>
                    <a:gd name="T3" fmla="*/ 0 h 33"/>
                    <a:gd name="T4" fmla="*/ 0 w 42"/>
                    <a:gd name="T5" fmla="*/ 5 h 33"/>
                    <a:gd name="T6" fmla="*/ 37 w 42"/>
                    <a:gd name="T7" fmla="*/ 33 h 33"/>
                    <a:gd name="T8" fmla="*/ 42 w 42"/>
                    <a:gd name="T9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3">
                      <a:moveTo>
                        <a:pt x="42" y="28"/>
                      </a:move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37" y="33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3" name="Freeform 36"/>
                <p:cNvSpPr/>
                <p:nvPr/>
              </p:nvSpPr>
              <p:spPr bwMode="auto">
                <a:xfrm>
                  <a:off x="1493838" y="2857500"/>
                  <a:ext cx="22225" cy="22225"/>
                </a:xfrm>
                <a:custGeom>
                  <a:avLst/>
                  <a:gdLst>
                    <a:gd name="T0" fmla="*/ 5 w 14"/>
                    <a:gd name="T1" fmla="*/ 0 h 14"/>
                    <a:gd name="T2" fmla="*/ 0 w 14"/>
                    <a:gd name="T3" fmla="*/ 14 h 14"/>
                    <a:gd name="T4" fmla="*/ 14 w 14"/>
                    <a:gd name="T5" fmla="*/ 7 h 14"/>
                    <a:gd name="T6" fmla="*/ 5 w 14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4">
                      <a:moveTo>
                        <a:pt x="5" y="0"/>
                      </a:moveTo>
                      <a:lnTo>
                        <a:pt x="0" y="14"/>
                      </a:lnTo>
                      <a:lnTo>
                        <a:pt x="14" y="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2B7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44" name="组合 1043"/>
            <p:cNvGrpSpPr/>
            <p:nvPr/>
          </p:nvGrpSpPr>
          <p:grpSpPr>
            <a:xfrm>
              <a:off x="4121150" y="1190576"/>
              <a:ext cx="1346200" cy="1114425"/>
              <a:chOff x="2286000" y="1566863"/>
              <a:chExt cx="1346200" cy="1114425"/>
            </a:xfrm>
          </p:grpSpPr>
          <p:sp>
            <p:nvSpPr>
              <p:cNvPr id="14" name="Freeform 10"/>
              <p:cNvSpPr/>
              <p:nvPr/>
            </p:nvSpPr>
            <p:spPr bwMode="auto">
              <a:xfrm>
                <a:off x="2878138" y="2343150"/>
                <a:ext cx="379412" cy="19050"/>
              </a:xfrm>
              <a:custGeom>
                <a:avLst/>
                <a:gdLst>
                  <a:gd name="T0" fmla="*/ 0 w 239"/>
                  <a:gd name="T1" fmla="*/ 12 h 12"/>
                  <a:gd name="T2" fmla="*/ 217 w 239"/>
                  <a:gd name="T3" fmla="*/ 12 h 12"/>
                  <a:gd name="T4" fmla="*/ 239 w 239"/>
                  <a:gd name="T5" fmla="*/ 0 h 12"/>
                  <a:gd name="T6" fmla="*/ 0 w 239"/>
                  <a:gd name="T7" fmla="*/ 0 h 12"/>
                  <a:gd name="T8" fmla="*/ 0 w 23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2">
                    <a:moveTo>
                      <a:pt x="0" y="12"/>
                    </a:moveTo>
                    <a:lnTo>
                      <a:pt x="217" y="12"/>
                    </a:lnTo>
                    <a:lnTo>
                      <a:pt x="239" y="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3257550" y="2241550"/>
                <a:ext cx="374650" cy="15875"/>
              </a:xfrm>
              <a:custGeom>
                <a:avLst/>
                <a:gdLst>
                  <a:gd name="T0" fmla="*/ 0 w 236"/>
                  <a:gd name="T1" fmla="*/ 10 h 10"/>
                  <a:gd name="T2" fmla="*/ 215 w 236"/>
                  <a:gd name="T3" fmla="*/ 10 h 10"/>
                  <a:gd name="T4" fmla="*/ 236 w 236"/>
                  <a:gd name="T5" fmla="*/ 0 h 10"/>
                  <a:gd name="T6" fmla="*/ 0 w 236"/>
                  <a:gd name="T7" fmla="*/ 0 h 10"/>
                  <a:gd name="T8" fmla="*/ 0 w 23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10">
                    <a:moveTo>
                      <a:pt x="0" y="10"/>
                    </a:moveTo>
                    <a:lnTo>
                      <a:pt x="215" y="10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3128963" y="1968500"/>
                <a:ext cx="376237" cy="374650"/>
              </a:xfrm>
              <a:custGeom>
                <a:avLst/>
                <a:gdLst>
                  <a:gd name="T0" fmla="*/ 100 w 100"/>
                  <a:gd name="T1" fmla="*/ 0 h 100"/>
                  <a:gd name="T2" fmla="*/ 67 w 100"/>
                  <a:gd name="T3" fmla="*/ 0 h 100"/>
                  <a:gd name="T4" fmla="*/ 0 w 100"/>
                  <a:gd name="T5" fmla="*/ 0 h 100"/>
                  <a:gd name="T6" fmla="*/ 0 w 100"/>
                  <a:gd name="T7" fmla="*/ 67 h 100"/>
                  <a:gd name="T8" fmla="*/ 34 w 100"/>
                  <a:gd name="T9" fmla="*/ 100 h 100"/>
                  <a:gd name="T10" fmla="*/ 67 w 100"/>
                  <a:gd name="T11" fmla="*/ 67 h 100"/>
                  <a:gd name="T12" fmla="*/ 67 w 100"/>
                  <a:gd name="T13" fmla="*/ 34 h 100"/>
                  <a:gd name="T14" fmla="*/ 100 w 100"/>
                  <a:gd name="T1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00">
                    <a:moveTo>
                      <a:pt x="100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85"/>
                      <a:pt x="15" y="100"/>
                      <a:pt x="34" y="100"/>
                    </a:cubicBezTo>
                    <a:cubicBezTo>
                      <a:pt x="52" y="100"/>
                      <a:pt x="67" y="85"/>
                      <a:pt x="67" y="67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82" y="0"/>
                      <a:pt x="100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/>
              <p:nvPr/>
            </p:nvSpPr>
            <p:spPr bwMode="auto">
              <a:xfrm>
                <a:off x="3381375" y="1968500"/>
                <a:ext cx="250825" cy="273050"/>
              </a:xfrm>
              <a:custGeom>
                <a:avLst/>
                <a:gdLst>
                  <a:gd name="T0" fmla="*/ 33 w 67"/>
                  <a:gd name="T1" fmla="*/ 0 h 73"/>
                  <a:gd name="T2" fmla="*/ 0 w 67"/>
                  <a:gd name="T3" fmla="*/ 34 h 73"/>
                  <a:gd name="T4" fmla="*/ 0 w 67"/>
                  <a:gd name="T5" fmla="*/ 73 h 73"/>
                  <a:gd name="T6" fmla="*/ 67 w 67"/>
                  <a:gd name="T7" fmla="*/ 73 h 73"/>
                  <a:gd name="T8" fmla="*/ 67 w 67"/>
                  <a:gd name="T9" fmla="*/ 34 h 73"/>
                  <a:gd name="T10" fmla="*/ 33 w 67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73">
                    <a:moveTo>
                      <a:pt x="33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52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>
                <a:off x="2905125" y="2073275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>
                <a:off x="2905125" y="2216150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2878138" y="1566863"/>
                <a:ext cx="379412" cy="776288"/>
              </a:xfrm>
              <a:custGeom>
                <a:avLst/>
                <a:gdLst>
                  <a:gd name="T0" fmla="*/ 67 w 101"/>
                  <a:gd name="T1" fmla="*/ 174 h 207"/>
                  <a:gd name="T2" fmla="*/ 67 w 101"/>
                  <a:gd name="T3" fmla="*/ 33 h 207"/>
                  <a:gd name="T4" fmla="*/ 34 w 101"/>
                  <a:gd name="T5" fmla="*/ 0 h 207"/>
                  <a:gd name="T6" fmla="*/ 0 w 101"/>
                  <a:gd name="T7" fmla="*/ 33 h 207"/>
                  <a:gd name="T8" fmla="*/ 0 w 101"/>
                  <a:gd name="T9" fmla="*/ 207 h 207"/>
                  <a:gd name="T10" fmla="*/ 37 w 101"/>
                  <a:gd name="T11" fmla="*/ 207 h 207"/>
                  <a:gd name="T12" fmla="*/ 67 w 101"/>
                  <a:gd name="T13" fmla="*/ 207 h 207"/>
                  <a:gd name="T14" fmla="*/ 101 w 101"/>
                  <a:gd name="T15" fmla="*/ 207 h 207"/>
                  <a:gd name="T16" fmla="*/ 67 w 101"/>
                  <a:gd name="T17" fmla="*/ 17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207">
                    <a:moveTo>
                      <a:pt x="67" y="174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101" y="207"/>
                      <a:pt x="101" y="207"/>
                      <a:pt x="101" y="207"/>
                    </a:cubicBezTo>
                    <a:cubicBezTo>
                      <a:pt x="82" y="207"/>
                      <a:pt x="67" y="192"/>
                      <a:pt x="67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2644775" y="183038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644775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2644775" y="211137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2286000" y="1566863"/>
                <a:ext cx="719137" cy="1114425"/>
              </a:xfrm>
              <a:custGeom>
                <a:avLst/>
                <a:gdLst>
                  <a:gd name="T0" fmla="*/ 192 w 192"/>
                  <a:gd name="T1" fmla="*/ 0 h 297"/>
                  <a:gd name="T2" fmla="*/ 34 w 192"/>
                  <a:gd name="T3" fmla="*/ 0 h 297"/>
                  <a:gd name="T4" fmla="*/ 0 w 192"/>
                  <a:gd name="T5" fmla="*/ 33 h 297"/>
                  <a:gd name="T6" fmla="*/ 0 w 192"/>
                  <a:gd name="T7" fmla="*/ 297 h 297"/>
                  <a:gd name="T8" fmla="*/ 158 w 192"/>
                  <a:gd name="T9" fmla="*/ 297 h 297"/>
                  <a:gd name="T10" fmla="*/ 158 w 192"/>
                  <a:gd name="T11" fmla="*/ 33 h 297"/>
                  <a:gd name="T12" fmla="*/ 192 w 192"/>
                  <a:gd name="T13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297">
                    <a:moveTo>
                      <a:pt x="19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158" y="297"/>
                      <a:pt x="158" y="297"/>
                      <a:pt x="158" y="297"/>
                    </a:cubicBezTo>
                    <a:cubicBezTo>
                      <a:pt x="158" y="33"/>
                      <a:pt x="158" y="33"/>
                      <a:pt x="158" y="33"/>
                    </a:cubicBezTo>
                    <a:cubicBezTo>
                      <a:pt x="158" y="15"/>
                      <a:pt x="173" y="0"/>
                      <a:pt x="192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2393950" y="22415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2393950" y="238442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>
                <a:off x="2393950" y="210661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>
                <a:off x="2393950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>
                <a:off x="2393950" y="183356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Line 24"/>
              <p:cNvSpPr>
                <a:spLocks noChangeShapeType="1"/>
              </p:cNvSpPr>
              <p:nvPr/>
            </p:nvSpPr>
            <p:spPr bwMode="auto">
              <a:xfrm>
                <a:off x="2393950" y="16954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>
                <a:off x="2393950" y="252253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6" name="组合 1045"/>
            <p:cNvGrpSpPr/>
            <p:nvPr/>
          </p:nvGrpSpPr>
          <p:grpSpPr>
            <a:xfrm>
              <a:off x="3862388" y="2049413"/>
              <a:ext cx="561975" cy="473075"/>
              <a:chOff x="2027238" y="2425700"/>
              <a:chExt cx="561975" cy="473075"/>
            </a:xfrm>
          </p:grpSpPr>
          <p:sp>
            <p:nvSpPr>
              <p:cNvPr id="1034" name="Freeform 37"/>
              <p:cNvSpPr/>
              <p:nvPr/>
            </p:nvSpPr>
            <p:spPr bwMode="auto">
              <a:xfrm>
                <a:off x="2138363" y="2425700"/>
                <a:ext cx="338137" cy="228600"/>
              </a:xfrm>
              <a:custGeom>
                <a:avLst/>
                <a:gdLst>
                  <a:gd name="T0" fmla="*/ 90 w 90"/>
                  <a:gd name="T1" fmla="*/ 52 h 61"/>
                  <a:gd name="T2" fmla="*/ 81 w 90"/>
                  <a:gd name="T3" fmla="*/ 61 h 61"/>
                  <a:gd name="T4" fmla="*/ 9 w 90"/>
                  <a:gd name="T5" fmla="*/ 61 h 61"/>
                  <a:gd name="T6" fmla="*/ 0 w 90"/>
                  <a:gd name="T7" fmla="*/ 52 h 61"/>
                  <a:gd name="T8" fmla="*/ 0 w 90"/>
                  <a:gd name="T9" fmla="*/ 9 h 61"/>
                  <a:gd name="T10" fmla="*/ 9 w 90"/>
                  <a:gd name="T11" fmla="*/ 0 h 61"/>
                  <a:gd name="T12" fmla="*/ 81 w 90"/>
                  <a:gd name="T13" fmla="*/ 0 h 61"/>
                  <a:gd name="T14" fmla="*/ 90 w 90"/>
                  <a:gd name="T15" fmla="*/ 9 h 61"/>
                  <a:gd name="T16" fmla="*/ 90 w 90"/>
                  <a:gd name="T17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1">
                    <a:moveTo>
                      <a:pt x="90" y="52"/>
                    </a:moveTo>
                    <a:cubicBezTo>
                      <a:pt x="90" y="57"/>
                      <a:pt x="86" y="61"/>
                      <a:pt x="81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1"/>
                      <a:pt x="0" y="57"/>
                      <a:pt x="0" y="5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6" y="0"/>
                      <a:pt x="90" y="4"/>
                      <a:pt x="90" y="9"/>
                    </a:cubicBezTo>
                    <a:lnTo>
                      <a:pt x="90" y="52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38"/>
              <p:cNvSpPr/>
              <p:nvPr/>
            </p:nvSpPr>
            <p:spPr bwMode="auto">
              <a:xfrm>
                <a:off x="2101850" y="2511425"/>
                <a:ext cx="412750" cy="57150"/>
              </a:xfrm>
              <a:custGeom>
                <a:avLst/>
                <a:gdLst>
                  <a:gd name="T0" fmla="*/ 110 w 110"/>
                  <a:gd name="T1" fmla="*/ 7 h 15"/>
                  <a:gd name="T2" fmla="*/ 103 w 110"/>
                  <a:gd name="T3" fmla="*/ 15 h 15"/>
                  <a:gd name="T4" fmla="*/ 7 w 110"/>
                  <a:gd name="T5" fmla="*/ 15 h 15"/>
                  <a:gd name="T6" fmla="*/ 0 w 110"/>
                  <a:gd name="T7" fmla="*/ 7 h 15"/>
                  <a:gd name="T8" fmla="*/ 0 w 110"/>
                  <a:gd name="T9" fmla="*/ 7 h 15"/>
                  <a:gd name="T10" fmla="*/ 7 w 110"/>
                  <a:gd name="T11" fmla="*/ 0 h 15"/>
                  <a:gd name="T12" fmla="*/ 103 w 110"/>
                  <a:gd name="T13" fmla="*/ 0 h 15"/>
                  <a:gd name="T14" fmla="*/ 110 w 110"/>
                  <a:gd name="T1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5">
                    <a:moveTo>
                      <a:pt x="110" y="7"/>
                    </a:moveTo>
                    <a:cubicBezTo>
                      <a:pt x="110" y="11"/>
                      <a:pt x="107" y="15"/>
                      <a:pt x="10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7" y="0"/>
                      <a:pt x="110" y="3"/>
                      <a:pt x="110" y="7"/>
                    </a:cubicBezTo>
                    <a:close/>
                  </a:path>
                </a:pathLst>
              </a:custGeom>
              <a:solidFill>
                <a:srgbClr val="FFB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39"/>
              <p:cNvSpPr/>
              <p:nvPr/>
            </p:nvSpPr>
            <p:spPr bwMode="auto">
              <a:xfrm>
                <a:off x="2027238" y="2613025"/>
                <a:ext cx="561975" cy="269875"/>
              </a:xfrm>
              <a:custGeom>
                <a:avLst/>
                <a:gdLst>
                  <a:gd name="T0" fmla="*/ 150 w 150"/>
                  <a:gd name="T1" fmla="*/ 63 h 72"/>
                  <a:gd name="T2" fmla="*/ 141 w 150"/>
                  <a:gd name="T3" fmla="*/ 72 h 72"/>
                  <a:gd name="T4" fmla="*/ 9 w 150"/>
                  <a:gd name="T5" fmla="*/ 72 h 72"/>
                  <a:gd name="T6" fmla="*/ 0 w 150"/>
                  <a:gd name="T7" fmla="*/ 63 h 72"/>
                  <a:gd name="T8" fmla="*/ 0 w 150"/>
                  <a:gd name="T9" fmla="*/ 9 h 72"/>
                  <a:gd name="T10" fmla="*/ 9 w 150"/>
                  <a:gd name="T11" fmla="*/ 0 h 72"/>
                  <a:gd name="T12" fmla="*/ 141 w 150"/>
                  <a:gd name="T13" fmla="*/ 0 h 72"/>
                  <a:gd name="T14" fmla="*/ 150 w 150"/>
                  <a:gd name="T15" fmla="*/ 9 h 72"/>
                  <a:gd name="T16" fmla="*/ 150 w 150"/>
                  <a:gd name="T17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2">
                    <a:moveTo>
                      <a:pt x="150" y="63"/>
                    </a:moveTo>
                    <a:cubicBezTo>
                      <a:pt x="150" y="68"/>
                      <a:pt x="146" y="72"/>
                      <a:pt x="141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6" y="0"/>
                      <a:pt x="150" y="4"/>
                      <a:pt x="150" y="9"/>
                    </a:cubicBezTo>
                    <a:lnTo>
                      <a:pt x="150" y="63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40"/>
              <p:cNvSpPr/>
              <p:nvPr/>
            </p:nvSpPr>
            <p:spPr bwMode="auto">
              <a:xfrm>
                <a:off x="2085975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41"/>
              <p:cNvSpPr/>
              <p:nvPr/>
            </p:nvSpPr>
            <p:spPr bwMode="auto">
              <a:xfrm>
                <a:off x="2214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42"/>
              <p:cNvSpPr/>
              <p:nvPr/>
            </p:nvSpPr>
            <p:spPr bwMode="auto">
              <a:xfrm>
                <a:off x="2341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43"/>
              <p:cNvSpPr/>
              <p:nvPr/>
            </p:nvSpPr>
            <p:spPr bwMode="auto">
              <a:xfrm>
                <a:off x="2468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44"/>
              <p:cNvSpPr/>
              <p:nvPr/>
            </p:nvSpPr>
            <p:spPr bwMode="auto">
              <a:xfrm>
                <a:off x="2074863" y="2882900"/>
                <a:ext cx="473075" cy="15875"/>
              </a:xfrm>
              <a:custGeom>
                <a:avLst/>
                <a:gdLst>
                  <a:gd name="T0" fmla="*/ 126 w 126"/>
                  <a:gd name="T1" fmla="*/ 2 h 4"/>
                  <a:gd name="T2" fmla="*/ 124 w 126"/>
                  <a:gd name="T3" fmla="*/ 4 h 4"/>
                  <a:gd name="T4" fmla="*/ 2 w 126"/>
                  <a:gd name="T5" fmla="*/ 4 h 4"/>
                  <a:gd name="T6" fmla="*/ 0 w 126"/>
                  <a:gd name="T7" fmla="*/ 2 h 4"/>
                  <a:gd name="T8" fmla="*/ 0 w 126"/>
                  <a:gd name="T9" fmla="*/ 2 h 4"/>
                  <a:gd name="T10" fmla="*/ 2 w 126"/>
                  <a:gd name="T11" fmla="*/ 0 h 4"/>
                  <a:gd name="T12" fmla="*/ 124 w 126"/>
                  <a:gd name="T13" fmla="*/ 0 h 4"/>
                  <a:gd name="T14" fmla="*/ 126 w 12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4">
                    <a:moveTo>
                      <a:pt x="126" y="2"/>
                    </a:moveTo>
                    <a:cubicBezTo>
                      <a:pt x="126" y="3"/>
                      <a:pt x="125" y="4"/>
                      <a:pt x="1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5" y="0"/>
                      <a:pt x="126" y="1"/>
                      <a:pt x="126" y="2"/>
                    </a:cubicBezTo>
                    <a:close/>
                  </a:path>
                </a:pathLst>
              </a:custGeom>
              <a:solidFill>
                <a:srgbClr val="502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Rectangle 45"/>
              <p:cNvSpPr>
                <a:spLocks noChangeArrowheads="1"/>
              </p:cNvSpPr>
              <p:nvPr/>
            </p:nvSpPr>
            <p:spPr bwMode="auto">
              <a:xfrm>
                <a:off x="2138363" y="2568575"/>
                <a:ext cx="338137" cy="44450"/>
              </a:xfrm>
              <a:prstGeom prst="rect">
                <a:avLst/>
              </a:pr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1691680" y="2664547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互联网软件开发综合课设</a:t>
            </a:r>
            <a:endParaRPr lang="en-US" altLang="zh-CN" sz="3600" b="1" dirty="0">
              <a:ln w="6350">
                <a:noFill/>
              </a:ln>
              <a:latin typeface="方正兰亭超细黑简体" panose="03000509000000000000" pitchFamily="65" charset="-122"/>
              <a:ea typeface="方正兰亭超细黑简体" panose="03000509000000000000" pitchFamily="65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768422" y="3370563"/>
            <a:ext cx="5616624" cy="482787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——AGRO</a:t>
            </a:r>
            <a:r>
              <a:rPr lang="zh-CN" altLang="en-US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农场信息管理系统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2024862" y="4188144"/>
            <a:ext cx="174306" cy="174304"/>
            <a:chOff x="801291" y="3535885"/>
            <a:chExt cx="219347" cy="219347"/>
          </a:xfrm>
        </p:grpSpPr>
        <p:sp>
          <p:nvSpPr>
            <p:cNvPr id="74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76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77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Group 14"/>
          <p:cNvGrpSpPr/>
          <p:nvPr/>
        </p:nvGrpSpPr>
        <p:grpSpPr bwMode="auto">
          <a:xfrm>
            <a:off x="3769674" y="4188144"/>
            <a:ext cx="174306" cy="174304"/>
            <a:chOff x="4248" y="3024"/>
            <a:chExt cx="600" cy="599"/>
          </a:xfrm>
        </p:grpSpPr>
        <p:sp>
          <p:nvSpPr>
            <p:cNvPr id="79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80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82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</p:grpSp>
      <p:sp>
        <p:nvSpPr>
          <p:cNvPr id="83" name="Text Box 19"/>
          <p:cNvSpPr txBox="1">
            <a:spLocks noChangeArrowheads="1"/>
          </p:cNvSpPr>
          <p:nvPr/>
        </p:nvSpPr>
        <p:spPr bwMode="auto">
          <a:xfrm>
            <a:off x="2212163" y="4136797"/>
            <a:ext cx="12105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指导老师：牛新征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4" name="Text Box 20"/>
          <p:cNvSpPr txBox="1">
            <a:spLocks noChangeArrowheads="1"/>
          </p:cNvSpPr>
          <p:nvPr/>
        </p:nvSpPr>
        <p:spPr bwMode="auto">
          <a:xfrm>
            <a:off x="3972850" y="4136797"/>
            <a:ext cx="32624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小组成员：关文聪、许亘成、吴金辰、黄捷敏、王明义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1763688" y="3401854"/>
            <a:ext cx="5616624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cxnSp>
      <p:sp>
        <p:nvSpPr>
          <p:cNvPr id="1053" name="矩形 1052"/>
          <p:cNvSpPr/>
          <p:nvPr/>
        </p:nvSpPr>
        <p:spPr>
          <a:xfrm>
            <a:off x="0" y="5071492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8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的持久层框架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E9C1B1-DCBF-45D9-8B69-D5A83586EFDE}"/>
              </a:ext>
            </a:extLst>
          </p:cNvPr>
          <p:cNvSpPr txBox="1"/>
          <p:nvPr/>
        </p:nvSpPr>
        <p:spPr>
          <a:xfrm>
            <a:off x="755576" y="2067694"/>
            <a:ext cx="8064896" cy="15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是一款优秀的持久层框架，它支持定制化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SQL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、存储过程以及高级映射。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避免了几乎所有的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JDBC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代码和手动设置参数以及获取结果集。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可以使用简单的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XML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或注解来配置和映射原生信息，将接口和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Java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POJOs(Plain Old Java Objects,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普通的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Java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对象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映射成数据库中的记录。</a:t>
            </a:r>
          </a:p>
        </p:txBody>
      </p:sp>
    </p:spTree>
    <p:extLst>
      <p:ext uri="{BB962C8B-B14F-4D97-AF65-F5344CB8AC3E}">
        <p14:creationId xmlns:p14="http://schemas.microsoft.com/office/powerpoint/2010/main" val="36039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关系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型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数据库管理系统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B9F4C1-537F-4593-94CD-80B37CC71560}"/>
              </a:ext>
            </a:extLst>
          </p:cNvPr>
          <p:cNvSpPr txBox="1"/>
          <p:nvPr/>
        </p:nvSpPr>
        <p:spPr>
          <a:xfrm>
            <a:off x="845586" y="1708229"/>
            <a:ext cx="7452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是一种关系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型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数据库管理系统，关系数据库将数据保存在不同的表中，而不是将所有数据放在一个大仓库内，这样就增加了速度并提高了灵活性。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所使用的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SQL 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语言是用于访问数据库的最常用标准化语言。一般中小型网站的开发都选择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MySQL 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作为网站数据库。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0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Maven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项目管理工具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65BE21-7493-48AC-8CF1-E8CE2BE96944}"/>
              </a:ext>
            </a:extLst>
          </p:cNvPr>
          <p:cNvSpPr txBox="1"/>
          <p:nvPr/>
        </p:nvSpPr>
        <p:spPr>
          <a:xfrm>
            <a:off x="755576" y="1773347"/>
            <a:ext cx="763284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Maven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项目对象模型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(POM)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，可以通过一小段描述信息来管理项目的构建，报告和文档的软件项目管理工具。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除了以程序构建能力为特色之外，还提供高级项目管理工具。由于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的缺省构建规则有较高的可重用性，所以常常用两三行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构建脚本就可以构建简单的项目。由于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的面向项目的方法，许多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Apache Jakarta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项目发文时使用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，而且公司项目采用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Maven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的比例在持续增长。</a:t>
            </a:r>
            <a:endParaRPr lang="en-US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此外，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Maven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能够很方便的帮你管理项目报告，生成站点，管理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JAR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文件，等等。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487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前端开发框架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F2C63E-C01A-4114-A06C-EC973921A793}"/>
              </a:ext>
            </a:extLst>
          </p:cNvPr>
          <p:cNvSpPr txBox="1"/>
          <p:nvPr/>
        </p:nvSpPr>
        <p:spPr>
          <a:xfrm>
            <a:off x="827584" y="2067694"/>
            <a:ext cx="7488832" cy="1576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是目前很受欢迎的前端框架。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是基于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HTML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CSS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JavaScript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的，它简洁灵活，使得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Web 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开发更加快捷。它由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Twitter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的设计师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Mark Otto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Jacob Thornton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合作开发，是一个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CSS/HTML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框架。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提供了优雅的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HTML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CSS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规范，它由动态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CSS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Less</a:t>
            </a: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写成。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41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Rectangle 40"/>
          <p:cNvSpPr>
            <a:spLocks noChangeArrowheads="1"/>
          </p:cNvSpPr>
          <p:nvPr/>
        </p:nvSpPr>
        <p:spPr bwMode="auto">
          <a:xfrm>
            <a:off x="1662114" y="1819367"/>
            <a:ext cx="7481887" cy="1504766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Freeform 34"/>
          <p:cNvSpPr/>
          <p:nvPr/>
        </p:nvSpPr>
        <p:spPr bwMode="auto">
          <a:xfrm>
            <a:off x="0" y="1819367"/>
            <a:ext cx="4103747" cy="1504766"/>
          </a:xfrm>
          <a:custGeom>
            <a:avLst/>
            <a:gdLst/>
            <a:ahLst/>
            <a:cxnLst/>
            <a:rect l="l" t="t" r="r" b="b"/>
            <a:pathLst>
              <a:path w="4103747" h="1504766">
                <a:moveTo>
                  <a:pt x="0" y="0"/>
                </a:moveTo>
                <a:cubicBezTo>
                  <a:pt x="442960" y="0"/>
                  <a:pt x="1380722" y="0"/>
                  <a:pt x="3365993" y="0"/>
                </a:cubicBezTo>
                <a:cubicBezTo>
                  <a:pt x="3759462" y="0"/>
                  <a:pt x="4103747" y="345356"/>
                  <a:pt x="4103747" y="764717"/>
                </a:cubicBezTo>
                <a:cubicBezTo>
                  <a:pt x="4103747" y="1159410"/>
                  <a:pt x="3759462" y="1504766"/>
                  <a:pt x="3365993" y="1504766"/>
                </a:cubicBezTo>
                <a:cubicBezTo>
                  <a:pt x="3365993" y="1504766"/>
                  <a:pt x="3365993" y="1504766"/>
                  <a:pt x="0" y="15047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5" name="Oval 35"/>
          <p:cNvSpPr>
            <a:spLocks noChangeArrowheads="1"/>
          </p:cNvSpPr>
          <p:nvPr/>
        </p:nvSpPr>
        <p:spPr bwMode="auto">
          <a:xfrm>
            <a:off x="2725702" y="1943451"/>
            <a:ext cx="1279612" cy="12822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3143467" y="2252663"/>
            <a:ext cx="444082" cy="63817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12"/>
          <p:cNvSpPr/>
          <p:nvPr/>
        </p:nvSpPr>
        <p:spPr>
          <a:xfrm>
            <a:off x="4250528" y="2217807"/>
            <a:ext cx="222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项目核心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6" t="28219" r="11184" b="63692"/>
          <a:stretch/>
        </p:blipFill>
        <p:spPr>
          <a:xfrm>
            <a:off x="1732124" y="4162295"/>
            <a:ext cx="2794516" cy="641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4" t="26513" r="11314" b="61697"/>
          <a:stretch/>
        </p:blipFill>
        <p:spPr>
          <a:xfrm>
            <a:off x="4469924" y="3656386"/>
            <a:ext cx="2817469" cy="578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22109" r="12201" b="48532"/>
          <a:stretch/>
        </p:blipFill>
        <p:spPr>
          <a:xfrm>
            <a:off x="1708964" y="3064775"/>
            <a:ext cx="2770691" cy="629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22109" r="11413" b="50042"/>
          <a:stretch/>
        </p:blipFill>
        <p:spPr>
          <a:xfrm>
            <a:off x="4508072" y="2480609"/>
            <a:ext cx="2776021" cy="591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22109" r="11409" b="48997"/>
          <a:stretch/>
        </p:blipFill>
        <p:spPr>
          <a:xfrm>
            <a:off x="1706224" y="1904433"/>
            <a:ext cx="2796510" cy="585173"/>
          </a:xfrm>
          <a:prstGeom prst="rect">
            <a:avLst/>
          </a:prstGeom>
        </p:spPr>
      </p:pic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4499991" y="1897191"/>
            <a:ext cx="2789087" cy="586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1708966" y="2490771"/>
            <a:ext cx="2791025" cy="5805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0976" name="Group 16"/>
          <p:cNvGrpSpPr/>
          <p:nvPr/>
        </p:nvGrpSpPr>
        <p:grpSpPr bwMode="auto">
          <a:xfrm>
            <a:off x="4738390" y="2125891"/>
            <a:ext cx="205450" cy="168676"/>
            <a:chOff x="0" y="0"/>
            <a:chExt cx="212" cy="174"/>
          </a:xfrm>
        </p:grpSpPr>
        <p:sp>
          <p:nvSpPr>
            <p:cNvPr id="40977" name="Freeform 17"/>
            <p:cNvSpPr>
              <a:spLocks noEditPoints="1"/>
            </p:cNvSpPr>
            <p:nvPr/>
          </p:nvSpPr>
          <p:spPr bwMode="auto">
            <a:xfrm>
              <a:off x="0" y="0"/>
              <a:ext cx="212" cy="174"/>
            </a:xfrm>
            <a:custGeom>
              <a:avLst/>
              <a:gdLst>
                <a:gd name="T0" fmla="*/ 0 w 212"/>
                <a:gd name="T1" fmla="*/ 0 h 174"/>
                <a:gd name="T2" fmla="*/ 0 w 212"/>
                <a:gd name="T3" fmla="*/ 174 h 174"/>
                <a:gd name="T4" fmla="*/ 212 w 212"/>
                <a:gd name="T5" fmla="*/ 174 h 174"/>
                <a:gd name="T6" fmla="*/ 212 w 212"/>
                <a:gd name="T7" fmla="*/ 0 h 174"/>
                <a:gd name="T8" fmla="*/ 0 w 212"/>
                <a:gd name="T9" fmla="*/ 0 h 174"/>
                <a:gd name="T10" fmla="*/ 194 w 212"/>
                <a:gd name="T11" fmla="*/ 19 h 174"/>
                <a:gd name="T12" fmla="*/ 194 w 212"/>
                <a:gd name="T13" fmla="*/ 56 h 174"/>
                <a:gd name="T14" fmla="*/ 129 w 212"/>
                <a:gd name="T15" fmla="*/ 105 h 174"/>
                <a:gd name="T16" fmla="*/ 111 w 212"/>
                <a:gd name="T17" fmla="*/ 91 h 174"/>
                <a:gd name="T18" fmla="*/ 111 w 212"/>
                <a:gd name="T19" fmla="*/ 91 h 174"/>
                <a:gd name="T20" fmla="*/ 86 w 212"/>
                <a:gd name="T21" fmla="*/ 71 h 174"/>
                <a:gd name="T22" fmla="*/ 18 w 212"/>
                <a:gd name="T23" fmla="*/ 108 h 174"/>
                <a:gd name="T24" fmla="*/ 18 w 212"/>
                <a:gd name="T25" fmla="*/ 19 h 174"/>
                <a:gd name="T26" fmla="*/ 194 w 212"/>
                <a:gd name="T27" fmla="*/ 19 h 174"/>
                <a:gd name="T28" fmla="*/ 18 w 212"/>
                <a:gd name="T29" fmla="*/ 154 h 174"/>
                <a:gd name="T30" fmla="*/ 18 w 212"/>
                <a:gd name="T31" fmla="*/ 128 h 174"/>
                <a:gd name="T32" fmla="*/ 84 w 212"/>
                <a:gd name="T33" fmla="*/ 92 h 174"/>
                <a:gd name="T34" fmla="*/ 128 w 212"/>
                <a:gd name="T35" fmla="*/ 128 h 174"/>
                <a:gd name="T36" fmla="*/ 128 w 212"/>
                <a:gd name="T37" fmla="*/ 128 h 174"/>
                <a:gd name="T38" fmla="*/ 142 w 212"/>
                <a:gd name="T39" fmla="*/ 140 h 174"/>
                <a:gd name="T40" fmla="*/ 154 w 212"/>
                <a:gd name="T41" fmla="*/ 126 h 174"/>
                <a:gd name="T42" fmla="*/ 143 w 212"/>
                <a:gd name="T43" fmla="*/ 117 h 174"/>
                <a:gd name="T44" fmla="*/ 194 w 212"/>
                <a:gd name="T45" fmla="*/ 79 h 174"/>
                <a:gd name="T46" fmla="*/ 194 w 212"/>
                <a:gd name="T47" fmla="*/ 154 h 174"/>
                <a:gd name="T48" fmla="*/ 18 w 212"/>
                <a:gd name="T4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74">
                  <a:moveTo>
                    <a:pt x="0" y="0"/>
                  </a:moveTo>
                  <a:lnTo>
                    <a:pt x="0" y="174"/>
                  </a:lnTo>
                  <a:lnTo>
                    <a:pt x="212" y="174"/>
                  </a:lnTo>
                  <a:lnTo>
                    <a:pt x="212" y="0"/>
                  </a:lnTo>
                  <a:lnTo>
                    <a:pt x="0" y="0"/>
                  </a:lnTo>
                  <a:close/>
                  <a:moveTo>
                    <a:pt x="194" y="19"/>
                  </a:moveTo>
                  <a:lnTo>
                    <a:pt x="194" y="56"/>
                  </a:lnTo>
                  <a:lnTo>
                    <a:pt x="129" y="105"/>
                  </a:lnTo>
                  <a:lnTo>
                    <a:pt x="111" y="91"/>
                  </a:lnTo>
                  <a:lnTo>
                    <a:pt x="111" y="91"/>
                  </a:lnTo>
                  <a:lnTo>
                    <a:pt x="86" y="71"/>
                  </a:lnTo>
                  <a:lnTo>
                    <a:pt x="18" y="108"/>
                  </a:lnTo>
                  <a:lnTo>
                    <a:pt x="18" y="19"/>
                  </a:lnTo>
                  <a:lnTo>
                    <a:pt x="194" y="19"/>
                  </a:lnTo>
                  <a:close/>
                  <a:moveTo>
                    <a:pt x="18" y="154"/>
                  </a:moveTo>
                  <a:lnTo>
                    <a:pt x="18" y="128"/>
                  </a:lnTo>
                  <a:lnTo>
                    <a:pt x="84" y="92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42" y="140"/>
                  </a:lnTo>
                  <a:lnTo>
                    <a:pt x="154" y="126"/>
                  </a:lnTo>
                  <a:lnTo>
                    <a:pt x="143" y="117"/>
                  </a:lnTo>
                  <a:lnTo>
                    <a:pt x="194" y="79"/>
                  </a:lnTo>
                  <a:lnTo>
                    <a:pt x="194" y="154"/>
                  </a:lnTo>
                  <a:lnTo>
                    <a:pt x="18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8" name="Oval 18"/>
            <p:cNvSpPr>
              <a:spLocks noChangeArrowheads="1"/>
            </p:cNvSpPr>
            <p:nvPr/>
          </p:nvSpPr>
          <p:spPr bwMode="auto">
            <a:xfrm>
              <a:off x="123" y="36"/>
              <a:ext cx="34" cy="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979" name="Group 19"/>
          <p:cNvGrpSpPr/>
          <p:nvPr/>
        </p:nvGrpSpPr>
        <p:grpSpPr bwMode="auto">
          <a:xfrm>
            <a:off x="2228407" y="2675441"/>
            <a:ext cx="206420" cy="204544"/>
            <a:chOff x="0" y="0"/>
            <a:chExt cx="213" cy="211"/>
          </a:xfrm>
        </p:grpSpPr>
        <p:sp>
          <p:nvSpPr>
            <p:cNvPr id="40980" name="Freeform 20"/>
            <p:cNvSpPr>
              <a:spLocks noEditPoints="1"/>
            </p:cNvSpPr>
            <p:nvPr/>
          </p:nvSpPr>
          <p:spPr bwMode="auto">
            <a:xfrm>
              <a:off x="0" y="0"/>
              <a:ext cx="213" cy="211"/>
            </a:xfrm>
            <a:custGeom>
              <a:avLst/>
              <a:gdLst>
                <a:gd name="T0" fmla="*/ 195 w 213"/>
                <a:gd name="T1" fmla="*/ 155 h 211"/>
                <a:gd name="T2" fmla="*/ 58 w 213"/>
                <a:gd name="T3" fmla="*/ 155 h 211"/>
                <a:gd name="T4" fmla="*/ 58 w 213"/>
                <a:gd name="T5" fmla="*/ 18 h 211"/>
                <a:gd name="T6" fmla="*/ 103 w 213"/>
                <a:gd name="T7" fmla="*/ 18 h 211"/>
                <a:gd name="T8" fmla="*/ 103 w 213"/>
                <a:gd name="T9" fmla="*/ 0 h 211"/>
                <a:gd name="T10" fmla="*/ 39 w 213"/>
                <a:gd name="T11" fmla="*/ 0 h 211"/>
                <a:gd name="T12" fmla="*/ 39 w 213"/>
                <a:gd name="T13" fmla="*/ 38 h 211"/>
                <a:gd name="T14" fmla="*/ 0 w 213"/>
                <a:gd name="T15" fmla="*/ 38 h 211"/>
                <a:gd name="T16" fmla="*/ 0 w 213"/>
                <a:gd name="T17" fmla="*/ 211 h 211"/>
                <a:gd name="T18" fmla="*/ 174 w 213"/>
                <a:gd name="T19" fmla="*/ 211 h 211"/>
                <a:gd name="T20" fmla="*/ 174 w 213"/>
                <a:gd name="T21" fmla="*/ 173 h 211"/>
                <a:gd name="T22" fmla="*/ 213 w 213"/>
                <a:gd name="T23" fmla="*/ 173 h 211"/>
                <a:gd name="T24" fmla="*/ 213 w 213"/>
                <a:gd name="T25" fmla="*/ 108 h 211"/>
                <a:gd name="T26" fmla="*/ 195 w 213"/>
                <a:gd name="T27" fmla="*/ 108 h 211"/>
                <a:gd name="T28" fmla="*/ 195 w 213"/>
                <a:gd name="T29" fmla="*/ 155 h 211"/>
                <a:gd name="T30" fmla="*/ 155 w 213"/>
                <a:gd name="T31" fmla="*/ 193 h 211"/>
                <a:gd name="T32" fmla="*/ 19 w 213"/>
                <a:gd name="T33" fmla="*/ 193 h 211"/>
                <a:gd name="T34" fmla="*/ 19 w 213"/>
                <a:gd name="T35" fmla="*/ 56 h 211"/>
                <a:gd name="T36" fmla="*/ 39 w 213"/>
                <a:gd name="T37" fmla="*/ 56 h 211"/>
                <a:gd name="T38" fmla="*/ 39 w 213"/>
                <a:gd name="T39" fmla="*/ 173 h 211"/>
                <a:gd name="T40" fmla="*/ 155 w 213"/>
                <a:gd name="T41" fmla="*/ 173 h 211"/>
                <a:gd name="T42" fmla="*/ 155 w 213"/>
                <a:gd name="T43" fmla="*/ 19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1">
                  <a:moveTo>
                    <a:pt x="195" y="155"/>
                  </a:moveTo>
                  <a:lnTo>
                    <a:pt x="58" y="155"/>
                  </a:lnTo>
                  <a:lnTo>
                    <a:pt x="58" y="18"/>
                  </a:lnTo>
                  <a:lnTo>
                    <a:pt x="103" y="18"/>
                  </a:lnTo>
                  <a:lnTo>
                    <a:pt x="103" y="0"/>
                  </a:lnTo>
                  <a:lnTo>
                    <a:pt x="39" y="0"/>
                  </a:lnTo>
                  <a:lnTo>
                    <a:pt x="39" y="38"/>
                  </a:lnTo>
                  <a:lnTo>
                    <a:pt x="0" y="38"/>
                  </a:lnTo>
                  <a:lnTo>
                    <a:pt x="0" y="211"/>
                  </a:lnTo>
                  <a:lnTo>
                    <a:pt x="174" y="211"/>
                  </a:lnTo>
                  <a:lnTo>
                    <a:pt x="174" y="173"/>
                  </a:lnTo>
                  <a:lnTo>
                    <a:pt x="213" y="173"/>
                  </a:lnTo>
                  <a:lnTo>
                    <a:pt x="213" y="108"/>
                  </a:lnTo>
                  <a:lnTo>
                    <a:pt x="195" y="108"/>
                  </a:lnTo>
                  <a:lnTo>
                    <a:pt x="195" y="155"/>
                  </a:lnTo>
                  <a:close/>
                  <a:moveTo>
                    <a:pt x="155" y="193"/>
                  </a:moveTo>
                  <a:lnTo>
                    <a:pt x="19" y="193"/>
                  </a:lnTo>
                  <a:lnTo>
                    <a:pt x="19" y="56"/>
                  </a:lnTo>
                  <a:lnTo>
                    <a:pt x="39" y="56"/>
                  </a:lnTo>
                  <a:lnTo>
                    <a:pt x="39" y="173"/>
                  </a:lnTo>
                  <a:lnTo>
                    <a:pt x="155" y="173"/>
                  </a:lnTo>
                  <a:lnTo>
                    <a:pt x="155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1" name="Freeform 21"/>
            <p:cNvSpPr/>
            <p:nvPr/>
          </p:nvSpPr>
          <p:spPr bwMode="auto">
            <a:xfrm>
              <a:off x="120" y="0"/>
              <a:ext cx="93" cy="92"/>
            </a:xfrm>
            <a:custGeom>
              <a:avLst/>
              <a:gdLst>
                <a:gd name="T0" fmla="*/ 16 w 93"/>
                <a:gd name="T1" fmla="*/ 0 h 92"/>
                <a:gd name="T2" fmla="*/ 16 w 93"/>
                <a:gd name="T3" fmla="*/ 18 h 92"/>
                <a:gd name="T4" fmla="*/ 61 w 93"/>
                <a:gd name="T5" fmla="*/ 18 h 92"/>
                <a:gd name="T6" fmla="*/ 0 w 93"/>
                <a:gd name="T7" fmla="*/ 80 h 92"/>
                <a:gd name="T8" fmla="*/ 13 w 93"/>
                <a:gd name="T9" fmla="*/ 92 h 92"/>
                <a:gd name="T10" fmla="*/ 75 w 93"/>
                <a:gd name="T11" fmla="*/ 30 h 92"/>
                <a:gd name="T12" fmla="*/ 75 w 93"/>
                <a:gd name="T13" fmla="*/ 77 h 92"/>
                <a:gd name="T14" fmla="*/ 93 w 93"/>
                <a:gd name="T15" fmla="*/ 77 h 92"/>
                <a:gd name="T16" fmla="*/ 93 w 93"/>
                <a:gd name="T17" fmla="*/ 0 h 92"/>
                <a:gd name="T18" fmla="*/ 16 w 93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2">
                  <a:moveTo>
                    <a:pt x="16" y="0"/>
                  </a:moveTo>
                  <a:lnTo>
                    <a:pt x="16" y="18"/>
                  </a:lnTo>
                  <a:lnTo>
                    <a:pt x="61" y="18"/>
                  </a:lnTo>
                  <a:lnTo>
                    <a:pt x="0" y="80"/>
                  </a:lnTo>
                  <a:lnTo>
                    <a:pt x="13" y="92"/>
                  </a:lnTo>
                  <a:lnTo>
                    <a:pt x="75" y="30"/>
                  </a:lnTo>
                  <a:lnTo>
                    <a:pt x="75" y="77"/>
                  </a:lnTo>
                  <a:lnTo>
                    <a:pt x="93" y="77"/>
                  </a:lnTo>
                  <a:lnTo>
                    <a:pt x="93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82" name="Rectangle 22"/>
          <p:cNvSpPr>
            <a:spLocks noChangeArrowheads="1"/>
          </p:cNvSpPr>
          <p:nvPr/>
        </p:nvSpPr>
        <p:spPr bwMode="auto">
          <a:xfrm>
            <a:off x="5094782" y="2054359"/>
            <a:ext cx="27168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菜地管理功能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984" name="Line 24"/>
          <p:cNvSpPr>
            <a:spLocks noChangeShapeType="1"/>
          </p:cNvSpPr>
          <p:nvPr/>
        </p:nvSpPr>
        <p:spPr bwMode="auto">
          <a:xfrm>
            <a:off x="5027184" y="2154971"/>
            <a:ext cx="0" cy="139596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2543366" y="2622789"/>
            <a:ext cx="24004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zh-CN" altLang="en-US" sz="16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农作物管理功能</a:t>
            </a:r>
            <a:endParaRPr lang="en-US" altLang="zh-CN" sz="16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2522046" y="2672532"/>
            <a:ext cx="0" cy="207453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7" name="Freeform 27"/>
          <p:cNvSpPr/>
          <p:nvPr/>
        </p:nvSpPr>
        <p:spPr bwMode="auto">
          <a:xfrm rot="10800000">
            <a:off x="4208289" y="1899042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8" name="Freeform 28"/>
          <p:cNvSpPr/>
          <p:nvPr/>
        </p:nvSpPr>
        <p:spPr bwMode="auto">
          <a:xfrm>
            <a:off x="4499992" y="2486407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9" name="Freeform 29"/>
          <p:cNvSpPr/>
          <p:nvPr/>
        </p:nvSpPr>
        <p:spPr bwMode="auto">
          <a:xfrm>
            <a:off x="4576551" y="2669625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0" name="Freeform 30"/>
          <p:cNvSpPr/>
          <p:nvPr/>
        </p:nvSpPr>
        <p:spPr bwMode="auto">
          <a:xfrm rot="10800000">
            <a:off x="4301253" y="2101432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4499992" y="3062471"/>
            <a:ext cx="2789087" cy="5939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1708965" y="3638536"/>
            <a:ext cx="2791025" cy="5886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Group 16"/>
          <p:cNvGrpSpPr/>
          <p:nvPr/>
        </p:nvGrpSpPr>
        <p:grpSpPr bwMode="auto">
          <a:xfrm>
            <a:off x="4738391" y="3271685"/>
            <a:ext cx="205450" cy="168676"/>
            <a:chOff x="0" y="0"/>
            <a:chExt cx="212" cy="174"/>
          </a:xfrm>
        </p:grpSpPr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0" y="0"/>
              <a:ext cx="212" cy="174"/>
            </a:xfrm>
            <a:custGeom>
              <a:avLst/>
              <a:gdLst>
                <a:gd name="T0" fmla="*/ 0 w 212"/>
                <a:gd name="T1" fmla="*/ 0 h 174"/>
                <a:gd name="T2" fmla="*/ 0 w 212"/>
                <a:gd name="T3" fmla="*/ 174 h 174"/>
                <a:gd name="T4" fmla="*/ 212 w 212"/>
                <a:gd name="T5" fmla="*/ 174 h 174"/>
                <a:gd name="T6" fmla="*/ 212 w 212"/>
                <a:gd name="T7" fmla="*/ 0 h 174"/>
                <a:gd name="T8" fmla="*/ 0 w 212"/>
                <a:gd name="T9" fmla="*/ 0 h 174"/>
                <a:gd name="T10" fmla="*/ 194 w 212"/>
                <a:gd name="T11" fmla="*/ 19 h 174"/>
                <a:gd name="T12" fmla="*/ 194 w 212"/>
                <a:gd name="T13" fmla="*/ 56 h 174"/>
                <a:gd name="T14" fmla="*/ 129 w 212"/>
                <a:gd name="T15" fmla="*/ 105 h 174"/>
                <a:gd name="T16" fmla="*/ 111 w 212"/>
                <a:gd name="T17" fmla="*/ 91 h 174"/>
                <a:gd name="T18" fmla="*/ 111 w 212"/>
                <a:gd name="T19" fmla="*/ 91 h 174"/>
                <a:gd name="T20" fmla="*/ 86 w 212"/>
                <a:gd name="T21" fmla="*/ 71 h 174"/>
                <a:gd name="T22" fmla="*/ 18 w 212"/>
                <a:gd name="T23" fmla="*/ 108 h 174"/>
                <a:gd name="T24" fmla="*/ 18 w 212"/>
                <a:gd name="T25" fmla="*/ 19 h 174"/>
                <a:gd name="T26" fmla="*/ 194 w 212"/>
                <a:gd name="T27" fmla="*/ 19 h 174"/>
                <a:gd name="T28" fmla="*/ 18 w 212"/>
                <a:gd name="T29" fmla="*/ 154 h 174"/>
                <a:gd name="T30" fmla="*/ 18 w 212"/>
                <a:gd name="T31" fmla="*/ 128 h 174"/>
                <a:gd name="T32" fmla="*/ 84 w 212"/>
                <a:gd name="T33" fmla="*/ 92 h 174"/>
                <a:gd name="T34" fmla="*/ 128 w 212"/>
                <a:gd name="T35" fmla="*/ 128 h 174"/>
                <a:gd name="T36" fmla="*/ 128 w 212"/>
                <a:gd name="T37" fmla="*/ 128 h 174"/>
                <a:gd name="T38" fmla="*/ 142 w 212"/>
                <a:gd name="T39" fmla="*/ 140 h 174"/>
                <a:gd name="T40" fmla="*/ 154 w 212"/>
                <a:gd name="T41" fmla="*/ 126 h 174"/>
                <a:gd name="T42" fmla="*/ 143 w 212"/>
                <a:gd name="T43" fmla="*/ 117 h 174"/>
                <a:gd name="T44" fmla="*/ 194 w 212"/>
                <a:gd name="T45" fmla="*/ 79 h 174"/>
                <a:gd name="T46" fmla="*/ 194 w 212"/>
                <a:gd name="T47" fmla="*/ 154 h 174"/>
                <a:gd name="T48" fmla="*/ 18 w 212"/>
                <a:gd name="T4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74">
                  <a:moveTo>
                    <a:pt x="0" y="0"/>
                  </a:moveTo>
                  <a:lnTo>
                    <a:pt x="0" y="174"/>
                  </a:lnTo>
                  <a:lnTo>
                    <a:pt x="212" y="174"/>
                  </a:lnTo>
                  <a:lnTo>
                    <a:pt x="212" y="0"/>
                  </a:lnTo>
                  <a:lnTo>
                    <a:pt x="0" y="0"/>
                  </a:lnTo>
                  <a:close/>
                  <a:moveTo>
                    <a:pt x="194" y="19"/>
                  </a:moveTo>
                  <a:lnTo>
                    <a:pt x="194" y="56"/>
                  </a:lnTo>
                  <a:lnTo>
                    <a:pt x="129" y="105"/>
                  </a:lnTo>
                  <a:lnTo>
                    <a:pt x="111" y="91"/>
                  </a:lnTo>
                  <a:lnTo>
                    <a:pt x="111" y="91"/>
                  </a:lnTo>
                  <a:lnTo>
                    <a:pt x="86" y="71"/>
                  </a:lnTo>
                  <a:lnTo>
                    <a:pt x="18" y="108"/>
                  </a:lnTo>
                  <a:lnTo>
                    <a:pt x="18" y="19"/>
                  </a:lnTo>
                  <a:lnTo>
                    <a:pt x="194" y="19"/>
                  </a:lnTo>
                  <a:close/>
                  <a:moveTo>
                    <a:pt x="18" y="154"/>
                  </a:moveTo>
                  <a:lnTo>
                    <a:pt x="18" y="128"/>
                  </a:lnTo>
                  <a:lnTo>
                    <a:pt x="84" y="92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42" y="140"/>
                  </a:lnTo>
                  <a:lnTo>
                    <a:pt x="154" y="126"/>
                  </a:lnTo>
                  <a:lnTo>
                    <a:pt x="143" y="117"/>
                  </a:lnTo>
                  <a:lnTo>
                    <a:pt x="194" y="79"/>
                  </a:lnTo>
                  <a:lnTo>
                    <a:pt x="194" y="154"/>
                  </a:lnTo>
                  <a:lnTo>
                    <a:pt x="18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Oval 18"/>
            <p:cNvSpPr>
              <a:spLocks noChangeArrowheads="1"/>
            </p:cNvSpPr>
            <p:nvPr/>
          </p:nvSpPr>
          <p:spPr bwMode="auto">
            <a:xfrm>
              <a:off x="123" y="36"/>
              <a:ext cx="34" cy="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" name="Group 19"/>
          <p:cNvGrpSpPr/>
          <p:nvPr/>
        </p:nvGrpSpPr>
        <p:grpSpPr bwMode="auto">
          <a:xfrm>
            <a:off x="2228406" y="3827569"/>
            <a:ext cx="206420" cy="204544"/>
            <a:chOff x="0" y="0"/>
            <a:chExt cx="213" cy="211"/>
          </a:xfrm>
        </p:grpSpPr>
        <p:sp>
          <p:nvSpPr>
            <p:cNvPr id="38" name="Freeform 20"/>
            <p:cNvSpPr>
              <a:spLocks noEditPoints="1"/>
            </p:cNvSpPr>
            <p:nvPr/>
          </p:nvSpPr>
          <p:spPr bwMode="auto">
            <a:xfrm>
              <a:off x="0" y="0"/>
              <a:ext cx="213" cy="211"/>
            </a:xfrm>
            <a:custGeom>
              <a:avLst/>
              <a:gdLst>
                <a:gd name="T0" fmla="*/ 195 w 213"/>
                <a:gd name="T1" fmla="*/ 155 h 211"/>
                <a:gd name="T2" fmla="*/ 58 w 213"/>
                <a:gd name="T3" fmla="*/ 155 h 211"/>
                <a:gd name="T4" fmla="*/ 58 w 213"/>
                <a:gd name="T5" fmla="*/ 18 h 211"/>
                <a:gd name="T6" fmla="*/ 103 w 213"/>
                <a:gd name="T7" fmla="*/ 18 h 211"/>
                <a:gd name="T8" fmla="*/ 103 w 213"/>
                <a:gd name="T9" fmla="*/ 0 h 211"/>
                <a:gd name="T10" fmla="*/ 39 w 213"/>
                <a:gd name="T11" fmla="*/ 0 h 211"/>
                <a:gd name="T12" fmla="*/ 39 w 213"/>
                <a:gd name="T13" fmla="*/ 38 h 211"/>
                <a:gd name="T14" fmla="*/ 0 w 213"/>
                <a:gd name="T15" fmla="*/ 38 h 211"/>
                <a:gd name="T16" fmla="*/ 0 w 213"/>
                <a:gd name="T17" fmla="*/ 211 h 211"/>
                <a:gd name="T18" fmla="*/ 174 w 213"/>
                <a:gd name="T19" fmla="*/ 211 h 211"/>
                <a:gd name="T20" fmla="*/ 174 w 213"/>
                <a:gd name="T21" fmla="*/ 173 h 211"/>
                <a:gd name="T22" fmla="*/ 213 w 213"/>
                <a:gd name="T23" fmla="*/ 173 h 211"/>
                <a:gd name="T24" fmla="*/ 213 w 213"/>
                <a:gd name="T25" fmla="*/ 108 h 211"/>
                <a:gd name="T26" fmla="*/ 195 w 213"/>
                <a:gd name="T27" fmla="*/ 108 h 211"/>
                <a:gd name="T28" fmla="*/ 195 w 213"/>
                <a:gd name="T29" fmla="*/ 155 h 211"/>
                <a:gd name="T30" fmla="*/ 155 w 213"/>
                <a:gd name="T31" fmla="*/ 193 h 211"/>
                <a:gd name="T32" fmla="*/ 19 w 213"/>
                <a:gd name="T33" fmla="*/ 193 h 211"/>
                <a:gd name="T34" fmla="*/ 19 w 213"/>
                <a:gd name="T35" fmla="*/ 56 h 211"/>
                <a:gd name="T36" fmla="*/ 39 w 213"/>
                <a:gd name="T37" fmla="*/ 56 h 211"/>
                <a:gd name="T38" fmla="*/ 39 w 213"/>
                <a:gd name="T39" fmla="*/ 173 h 211"/>
                <a:gd name="T40" fmla="*/ 155 w 213"/>
                <a:gd name="T41" fmla="*/ 173 h 211"/>
                <a:gd name="T42" fmla="*/ 155 w 213"/>
                <a:gd name="T43" fmla="*/ 19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1">
                  <a:moveTo>
                    <a:pt x="195" y="155"/>
                  </a:moveTo>
                  <a:lnTo>
                    <a:pt x="58" y="155"/>
                  </a:lnTo>
                  <a:lnTo>
                    <a:pt x="58" y="18"/>
                  </a:lnTo>
                  <a:lnTo>
                    <a:pt x="103" y="18"/>
                  </a:lnTo>
                  <a:lnTo>
                    <a:pt x="103" y="0"/>
                  </a:lnTo>
                  <a:lnTo>
                    <a:pt x="39" y="0"/>
                  </a:lnTo>
                  <a:lnTo>
                    <a:pt x="39" y="38"/>
                  </a:lnTo>
                  <a:lnTo>
                    <a:pt x="0" y="38"/>
                  </a:lnTo>
                  <a:lnTo>
                    <a:pt x="0" y="211"/>
                  </a:lnTo>
                  <a:lnTo>
                    <a:pt x="174" y="211"/>
                  </a:lnTo>
                  <a:lnTo>
                    <a:pt x="174" y="173"/>
                  </a:lnTo>
                  <a:lnTo>
                    <a:pt x="213" y="173"/>
                  </a:lnTo>
                  <a:lnTo>
                    <a:pt x="213" y="108"/>
                  </a:lnTo>
                  <a:lnTo>
                    <a:pt x="195" y="108"/>
                  </a:lnTo>
                  <a:lnTo>
                    <a:pt x="195" y="155"/>
                  </a:lnTo>
                  <a:close/>
                  <a:moveTo>
                    <a:pt x="155" y="193"/>
                  </a:moveTo>
                  <a:lnTo>
                    <a:pt x="19" y="193"/>
                  </a:lnTo>
                  <a:lnTo>
                    <a:pt x="19" y="56"/>
                  </a:lnTo>
                  <a:lnTo>
                    <a:pt x="39" y="56"/>
                  </a:lnTo>
                  <a:lnTo>
                    <a:pt x="39" y="173"/>
                  </a:lnTo>
                  <a:lnTo>
                    <a:pt x="155" y="173"/>
                  </a:lnTo>
                  <a:lnTo>
                    <a:pt x="155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21"/>
            <p:cNvSpPr/>
            <p:nvPr/>
          </p:nvSpPr>
          <p:spPr bwMode="auto">
            <a:xfrm>
              <a:off x="120" y="0"/>
              <a:ext cx="93" cy="92"/>
            </a:xfrm>
            <a:custGeom>
              <a:avLst/>
              <a:gdLst>
                <a:gd name="T0" fmla="*/ 16 w 93"/>
                <a:gd name="T1" fmla="*/ 0 h 92"/>
                <a:gd name="T2" fmla="*/ 16 w 93"/>
                <a:gd name="T3" fmla="*/ 18 h 92"/>
                <a:gd name="T4" fmla="*/ 61 w 93"/>
                <a:gd name="T5" fmla="*/ 18 h 92"/>
                <a:gd name="T6" fmla="*/ 0 w 93"/>
                <a:gd name="T7" fmla="*/ 80 h 92"/>
                <a:gd name="T8" fmla="*/ 13 w 93"/>
                <a:gd name="T9" fmla="*/ 92 h 92"/>
                <a:gd name="T10" fmla="*/ 75 w 93"/>
                <a:gd name="T11" fmla="*/ 30 h 92"/>
                <a:gd name="T12" fmla="*/ 75 w 93"/>
                <a:gd name="T13" fmla="*/ 77 h 92"/>
                <a:gd name="T14" fmla="*/ 93 w 93"/>
                <a:gd name="T15" fmla="*/ 77 h 92"/>
                <a:gd name="T16" fmla="*/ 93 w 93"/>
                <a:gd name="T17" fmla="*/ 0 h 92"/>
                <a:gd name="T18" fmla="*/ 16 w 93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2">
                  <a:moveTo>
                    <a:pt x="16" y="0"/>
                  </a:moveTo>
                  <a:lnTo>
                    <a:pt x="16" y="18"/>
                  </a:lnTo>
                  <a:lnTo>
                    <a:pt x="61" y="18"/>
                  </a:lnTo>
                  <a:lnTo>
                    <a:pt x="0" y="80"/>
                  </a:lnTo>
                  <a:lnTo>
                    <a:pt x="13" y="92"/>
                  </a:lnTo>
                  <a:lnTo>
                    <a:pt x="75" y="30"/>
                  </a:lnTo>
                  <a:lnTo>
                    <a:pt x="75" y="77"/>
                  </a:lnTo>
                  <a:lnTo>
                    <a:pt x="93" y="77"/>
                  </a:lnTo>
                  <a:lnTo>
                    <a:pt x="93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5094782" y="3206487"/>
            <a:ext cx="27168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作物种植功能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Line 24"/>
          <p:cNvSpPr>
            <a:spLocks noChangeShapeType="1"/>
          </p:cNvSpPr>
          <p:nvPr/>
        </p:nvSpPr>
        <p:spPr bwMode="auto">
          <a:xfrm>
            <a:off x="5027185" y="3300765"/>
            <a:ext cx="0" cy="139596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Rectangle 25"/>
          <p:cNvSpPr>
            <a:spLocks noChangeArrowheads="1"/>
          </p:cNvSpPr>
          <p:nvPr/>
        </p:nvSpPr>
        <p:spPr bwMode="auto">
          <a:xfrm>
            <a:off x="2543365" y="3774917"/>
            <a:ext cx="24004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zh-CN" altLang="en-US" sz="16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菜地收益计算功能</a:t>
            </a:r>
            <a:endParaRPr lang="en-US" altLang="zh-CN" sz="16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Line 26"/>
          <p:cNvSpPr>
            <a:spLocks noChangeShapeType="1"/>
          </p:cNvSpPr>
          <p:nvPr/>
        </p:nvSpPr>
        <p:spPr bwMode="auto">
          <a:xfrm>
            <a:off x="2522045" y="3824660"/>
            <a:ext cx="0" cy="207453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27"/>
          <p:cNvSpPr/>
          <p:nvPr/>
        </p:nvSpPr>
        <p:spPr bwMode="auto">
          <a:xfrm rot="10800000">
            <a:off x="4208290" y="3066987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28"/>
          <p:cNvSpPr/>
          <p:nvPr/>
        </p:nvSpPr>
        <p:spPr bwMode="auto">
          <a:xfrm>
            <a:off x="4499991" y="3638535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Freeform 29"/>
          <p:cNvSpPr/>
          <p:nvPr/>
        </p:nvSpPr>
        <p:spPr bwMode="auto">
          <a:xfrm>
            <a:off x="4576550" y="3821753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Freeform 30"/>
          <p:cNvSpPr/>
          <p:nvPr/>
        </p:nvSpPr>
        <p:spPr bwMode="auto">
          <a:xfrm rot="10800000">
            <a:off x="4301254" y="3269377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Rectangle 13"/>
          <p:cNvSpPr>
            <a:spLocks noChangeArrowheads="1"/>
          </p:cNvSpPr>
          <p:nvPr/>
        </p:nvSpPr>
        <p:spPr bwMode="auto">
          <a:xfrm>
            <a:off x="4499991" y="4214599"/>
            <a:ext cx="2789087" cy="589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Group 16"/>
          <p:cNvGrpSpPr/>
          <p:nvPr/>
        </p:nvGrpSpPr>
        <p:grpSpPr bwMode="auto">
          <a:xfrm>
            <a:off x="4738390" y="4419297"/>
            <a:ext cx="205450" cy="168676"/>
            <a:chOff x="0" y="0"/>
            <a:chExt cx="212" cy="174"/>
          </a:xfrm>
        </p:grpSpPr>
        <p:sp>
          <p:nvSpPr>
            <p:cNvPr id="51" name="Freeform 17"/>
            <p:cNvSpPr>
              <a:spLocks noEditPoints="1"/>
            </p:cNvSpPr>
            <p:nvPr/>
          </p:nvSpPr>
          <p:spPr bwMode="auto">
            <a:xfrm>
              <a:off x="0" y="0"/>
              <a:ext cx="212" cy="174"/>
            </a:xfrm>
            <a:custGeom>
              <a:avLst/>
              <a:gdLst>
                <a:gd name="T0" fmla="*/ 0 w 212"/>
                <a:gd name="T1" fmla="*/ 0 h 174"/>
                <a:gd name="T2" fmla="*/ 0 w 212"/>
                <a:gd name="T3" fmla="*/ 174 h 174"/>
                <a:gd name="T4" fmla="*/ 212 w 212"/>
                <a:gd name="T5" fmla="*/ 174 h 174"/>
                <a:gd name="T6" fmla="*/ 212 w 212"/>
                <a:gd name="T7" fmla="*/ 0 h 174"/>
                <a:gd name="T8" fmla="*/ 0 w 212"/>
                <a:gd name="T9" fmla="*/ 0 h 174"/>
                <a:gd name="T10" fmla="*/ 194 w 212"/>
                <a:gd name="T11" fmla="*/ 19 h 174"/>
                <a:gd name="T12" fmla="*/ 194 w 212"/>
                <a:gd name="T13" fmla="*/ 56 h 174"/>
                <a:gd name="T14" fmla="*/ 129 w 212"/>
                <a:gd name="T15" fmla="*/ 105 h 174"/>
                <a:gd name="T16" fmla="*/ 111 w 212"/>
                <a:gd name="T17" fmla="*/ 91 h 174"/>
                <a:gd name="T18" fmla="*/ 111 w 212"/>
                <a:gd name="T19" fmla="*/ 91 h 174"/>
                <a:gd name="T20" fmla="*/ 86 w 212"/>
                <a:gd name="T21" fmla="*/ 71 h 174"/>
                <a:gd name="T22" fmla="*/ 18 w 212"/>
                <a:gd name="T23" fmla="*/ 108 h 174"/>
                <a:gd name="T24" fmla="*/ 18 w 212"/>
                <a:gd name="T25" fmla="*/ 19 h 174"/>
                <a:gd name="T26" fmla="*/ 194 w 212"/>
                <a:gd name="T27" fmla="*/ 19 h 174"/>
                <a:gd name="T28" fmla="*/ 18 w 212"/>
                <a:gd name="T29" fmla="*/ 154 h 174"/>
                <a:gd name="T30" fmla="*/ 18 w 212"/>
                <a:gd name="T31" fmla="*/ 128 h 174"/>
                <a:gd name="T32" fmla="*/ 84 w 212"/>
                <a:gd name="T33" fmla="*/ 92 h 174"/>
                <a:gd name="T34" fmla="*/ 128 w 212"/>
                <a:gd name="T35" fmla="*/ 128 h 174"/>
                <a:gd name="T36" fmla="*/ 128 w 212"/>
                <a:gd name="T37" fmla="*/ 128 h 174"/>
                <a:gd name="T38" fmla="*/ 142 w 212"/>
                <a:gd name="T39" fmla="*/ 140 h 174"/>
                <a:gd name="T40" fmla="*/ 154 w 212"/>
                <a:gd name="T41" fmla="*/ 126 h 174"/>
                <a:gd name="T42" fmla="*/ 143 w 212"/>
                <a:gd name="T43" fmla="*/ 117 h 174"/>
                <a:gd name="T44" fmla="*/ 194 w 212"/>
                <a:gd name="T45" fmla="*/ 79 h 174"/>
                <a:gd name="T46" fmla="*/ 194 w 212"/>
                <a:gd name="T47" fmla="*/ 154 h 174"/>
                <a:gd name="T48" fmla="*/ 18 w 212"/>
                <a:gd name="T4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74">
                  <a:moveTo>
                    <a:pt x="0" y="0"/>
                  </a:moveTo>
                  <a:lnTo>
                    <a:pt x="0" y="174"/>
                  </a:lnTo>
                  <a:lnTo>
                    <a:pt x="212" y="174"/>
                  </a:lnTo>
                  <a:lnTo>
                    <a:pt x="212" y="0"/>
                  </a:lnTo>
                  <a:lnTo>
                    <a:pt x="0" y="0"/>
                  </a:lnTo>
                  <a:close/>
                  <a:moveTo>
                    <a:pt x="194" y="19"/>
                  </a:moveTo>
                  <a:lnTo>
                    <a:pt x="194" y="56"/>
                  </a:lnTo>
                  <a:lnTo>
                    <a:pt x="129" y="105"/>
                  </a:lnTo>
                  <a:lnTo>
                    <a:pt x="111" y="91"/>
                  </a:lnTo>
                  <a:lnTo>
                    <a:pt x="111" y="91"/>
                  </a:lnTo>
                  <a:lnTo>
                    <a:pt x="86" y="71"/>
                  </a:lnTo>
                  <a:lnTo>
                    <a:pt x="18" y="108"/>
                  </a:lnTo>
                  <a:lnTo>
                    <a:pt x="18" y="19"/>
                  </a:lnTo>
                  <a:lnTo>
                    <a:pt x="194" y="19"/>
                  </a:lnTo>
                  <a:close/>
                  <a:moveTo>
                    <a:pt x="18" y="154"/>
                  </a:moveTo>
                  <a:lnTo>
                    <a:pt x="18" y="128"/>
                  </a:lnTo>
                  <a:lnTo>
                    <a:pt x="84" y="92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42" y="140"/>
                  </a:lnTo>
                  <a:lnTo>
                    <a:pt x="154" y="126"/>
                  </a:lnTo>
                  <a:lnTo>
                    <a:pt x="143" y="117"/>
                  </a:lnTo>
                  <a:lnTo>
                    <a:pt x="194" y="79"/>
                  </a:lnTo>
                  <a:lnTo>
                    <a:pt x="194" y="154"/>
                  </a:lnTo>
                  <a:lnTo>
                    <a:pt x="18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18"/>
            <p:cNvSpPr>
              <a:spLocks noChangeArrowheads="1"/>
            </p:cNvSpPr>
            <p:nvPr/>
          </p:nvSpPr>
          <p:spPr bwMode="auto">
            <a:xfrm>
              <a:off x="123" y="36"/>
              <a:ext cx="34" cy="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" name="Rectangle 22"/>
          <p:cNvSpPr>
            <a:spLocks noChangeArrowheads="1"/>
          </p:cNvSpPr>
          <p:nvPr/>
        </p:nvSpPr>
        <p:spPr bwMode="auto">
          <a:xfrm>
            <a:off x="5094781" y="4349798"/>
            <a:ext cx="27168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推荐种植方案功能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Line 24"/>
          <p:cNvSpPr>
            <a:spLocks noChangeShapeType="1"/>
          </p:cNvSpPr>
          <p:nvPr/>
        </p:nvSpPr>
        <p:spPr bwMode="auto">
          <a:xfrm>
            <a:off x="5027184" y="4448377"/>
            <a:ext cx="0" cy="139596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27"/>
          <p:cNvSpPr/>
          <p:nvPr/>
        </p:nvSpPr>
        <p:spPr bwMode="auto">
          <a:xfrm rot="10800000">
            <a:off x="4208289" y="4214599"/>
            <a:ext cx="292670" cy="589398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30"/>
          <p:cNvSpPr/>
          <p:nvPr/>
        </p:nvSpPr>
        <p:spPr bwMode="auto">
          <a:xfrm rot="10800000">
            <a:off x="4301253" y="4416989"/>
            <a:ext cx="109509" cy="219086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56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详细功能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89A2A8-E7C6-4064-964C-2FB402D7C2AA}"/>
              </a:ext>
            </a:extLst>
          </p:cNvPr>
          <p:cNvSpPr txBox="1"/>
          <p:nvPr/>
        </p:nvSpPr>
        <p:spPr>
          <a:xfrm>
            <a:off x="82872" y="828437"/>
            <a:ext cx="54288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菜地、农作物管理功能：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CRUD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（增删改查）的实现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查询：页面加载完成以后，发送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请求，请求得到数据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3A5ABE-471F-400E-8276-A9F520A2B5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7053" y="189435"/>
            <a:ext cx="3716947" cy="47646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C02053-991A-4FD6-8CE2-E6DC0CF80642}"/>
              </a:ext>
            </a:extLst>
          </p:cNvPr>
          <p:cNvSpPr txBox="1"/>
          <p:nvPr/>
        </p:nvSpPr>
        <p:spPr>
          <a:xfrm>
            <a:off x="82872" y="2974233"/>
            <a:ext cx="3048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对应的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Controller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接收并调用相应方法处理请求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E1C652-FA1F-4F73-BCE4-9C92EB5E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196583"/>
            <a:ext cx="5273497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3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A4C7D8-AD9F-46C4-9982-D8FD222F3C0B}"/>
              </a:ext>
            </a:extLst>
          </p:cNvPr>
          <p:cNvSpPr txBox="1"/>
          <p:nvPr/>
        </p:nvSpPr>
        <p:spPr>
          <a:xfrm>
            <a:off x="298425" y="915566"/>
            <a:ext cx="302433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其中，调用了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ServiceImpl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的方法实现业务逻辑。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ServiceImpl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调用了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Dao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接口的方法进行数据库相应操作。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8F862C-7690-4888-8ACA-CFDC133BA6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898" y="3228657"/>
            <a:ext cx="3247390" cy="13138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3ACE46-04A6-4630-8F1F-EC29217C1C5B}"/>
              </a:ext>
            </a:extLst>
          </p:cNvPr>
          <p:cNvSpPr txBox="1"/>
          <p:nvPr/>
        </p:nvSpPr>
        <p:spPr>
          <a:xfrm>
            <a:off x="3635896" y="881831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最终由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注入的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mapper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映射文件访问数据库完成操作。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427C36-B238-45EB-B2CC-01E463AD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237580"/>
            <a:ext cx="5279594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70581F-1F01-476D-B0C1-DAB555A246BE}"/>
              </a:ext>
            </a:extLst>
          </p:cNvPr>
          <p:cNvSpPr txBox="1"/>
          <p:nvPr/>
        </p:nvSpPr>
        <p:spPr>
          <a:xfrm>
            <a:off x="467544" y="1279088"/>
            <a:ext cx="3456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借助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PageHelper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分页插件，数据被封装成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PageHelper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对象，并会以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Json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字符串的形式返回到页面，可以使用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JS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由以下方法解析显示。由于返回的都是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Json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字符串，体现了与客户端的无关性。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098DE-66BF-4983-816D-083B8C68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131" y="0"/>
            <a:ext cx="4778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A5CF8D-9CB0-494E-A920-42920495E7AD}"/>
              </a:ext>
            </a:extLst>
          </p:cNvPr>
          <p:cNvSpPr txBox="1"/>
          <p:nvPr/>
        </p:nvSpPr>
        <p:spPr>
          <a:xfrm>
            <a:off x="107504" y="80937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PageHelper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分页信息由以下方法实现解析</a:t>
            </a:r>
            <a:r>
              <a:rPr lang="zh-CN" altLang="zh-CN" dirty="0"/>
              <a:t>：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616ADB-DC41-4492-A7BA-57DEAADDEA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2005420"/>
            <a:ext cx="5274310" cy="1746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EA4389-6DD0-4D35-89C4-CC4FF742FB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-33603"/>
            <a:ext cx="4580255" cy="88633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6CFC12-D401-4DC0-9413-929C9AC3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971750"/>
            <a:ext cx="4142857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4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690156" y="65653"/>
            <a:ext cx="17636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小组分工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2F3AA9-6905-47A8-88D1-DD9839C3297B}"/>
              </a:ext>
            </a:extLst>
          </p:cNvPr>
          <p:cNvSpPr txBox="1"/>
          <p:nvPr/>
        </p:nvSpPr>
        <p:spPr>
          <a:xfrm>
            <a:off x="467544" y="1059582"/>
            <a:ext cx="8424936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关文聪：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项目需求分析、功能细分、系统设计、架构搭建、数据库搭建与维护、后端业务逻辑功能实现、代码编写、模块整合、产品经理、系统测试与维护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许亘成：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数据库搭建与维护、后端业务逻辑功能实现、算法设计与实现、系统测试与维护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吴金辰：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LOGO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设计、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界面设计与美化、展示页面搭建 、前端工程师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黄捷敏：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数据查阅，获取，分析，提供、资料整合、报告文档撰写、小组讨论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王明义：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资料整合、报告文档撰写、小组讨论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3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DD3359-9C84-49C7-BF3E-32555142B03B}"/>
              </a:ext>
            </a:extLst>
          </p:cNvPr>
          <p:cNvSpPr txBox="1"/>
          <p:nvPr/>
        </p:nvSpPr>
        <p:spPr>
          <a:xfrm>
            <a:off x="361218" y="860656"/>
            <a:ext cx="439248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新增：用户点击新增按钮后弹出模态框，并发送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请求从数据库中查询出相应的数据，显示在下拉列表（或文本框）中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532C97-E8AD-4A71-B59A-32FCAE7016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924" y="2355726"/>
            <a:ext cx="4029075" cy="1957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6AE5CE-5306-465F-BA16-1911ECB642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70" y="-886795"/>
            <a:ext cx="396113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D0D1BB-E72F-4E43-BD0F-2FD116BEFDAB}"/>
              </a:ext>
            </a:extLst>
          </p:cNvPr>
          <p:cNvSpPr txBox="1"/>
          <p:nvPr/>
        </p:nvSpPr>
        <p:spPr>
          <a:xfrm>
            <a:off x="971600" y="1347614"/>
            <a:ext cx="3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点击保存按钮，发送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请求将表单数据提交服务器进行保存，向数据库插入一条新数据（具体过程与查询过程类似，不赘述）。成功则关闭模态框，跳转到最后一页显示。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882F7-066C-4A64-B18D-2BA100D9C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16016" y="955055"/>
            <a:ext cx="3599815" cy="36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7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48C7C2E-2A3D-425B-B765-131FF2261E5B}"/>
              </a:ext>
            </a:extLst>
          </p:cNvPr>
          <p:cNvSpPr txBox="1"/>
          <p:nvPr/>
        </p:nvSpPr>
        <p:spPr>
          <a:xfrm>
            <a:off x="179512" y="84355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表的关联查询（作物的种植功能、菜地收益计算、任务、订单等功能）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9936E1-353D-4004-A89E-E30788702BCC}"/>
              </a:ext>
            </a:extLst>
          </p:cNvPr>
          <p:cNvSpPr txBox="1"/>
          <p:nvPr/>
        </p:nvSpPr>
        <p:spPr>
          <a:xfrm>
            <a:off x="179512" y="1203598"/>
            <a:ext cx="460851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 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系统中，有部分页面要实现的功能需要获取其它页面的数据，也就是说，有些数据库表需要与其它表格进行关联查询，以保持数据的一致性，并且取得其它表数据以进行计算等更复杂的功能实现。以种植功能为例：点击添加，弹出添加模态框，会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请求获取菜地和农作物数据（过程同上，不赘述），指定菜地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ID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和农作物名，填写数量后，点击保存。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ED6810-F91C-40BB-A094-58E34CFCA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32040" y="1779662"/>
            <a:ext cx="4029075" cy="19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3D22D0-B5FD-4F51-B373-C8D9ECFEC38B}"/>
              </a:ext>
            </a:extLst>
          </p:cNvPr>
          <p:cNvSpPr txBox="1"/>
          <p:nvPr/>
        </p:nvSpPr>
        <p:spPr>
          <a:xfrm>
            <a:off x="2339752" y="357741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由于每次进行增、删、改等操作完成后都会调用查询的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getAll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()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方法，因此，只需要在该方法中写入表的关联查询和更新表数据的函数，就可以完成功能。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825CB0-E805-4C54-B7DB-891975C21A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2529" y="1723001"/>
            <a:ext cx="2875915" cy="10375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41300E-DD27-40AF-B1F1-E063C7452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8873" y="1756048"/>
            <a:ext cx="5274310" cy="970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158D1E-673D-488B-B334-C0368C435C55}"/>
              </a:ext>
            </a:extLst>
          </p:cNvPr>
          <p:cNvSpPr txBox="1"/>
          <p:nvPr/>
        </p:nvSpPr>
        <p:spPr>
          <a:xfrm>
            <a:off x="502529" y="2931790"/>
            <a:ext cx="8370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如图所示，只要每次调用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getAll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()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方法时调用这个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synchronize()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方法，通过这样的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SQL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语句更新种植信息表格，就可以完成种植功能的操作。而修改操作也类似。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同样的道理，计算菜地的收益、任务信息、订单信息的生成都可以采用该方法，查询到其它表的部分数据，就可以用表的关联来将其它数据更新写入。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90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BEAA8-904E-46BA-BA35-9AAC7AB6E3F7}"/>
              </a:ext>
            </a:extLst>
          </p:cNvPr>
          <p:cNvSpPr txBox="1"/>
          <p:nvPr/>
        </p:nvSpPr>
        <p:spPr>
          <a:xfrm>
            <a:off x="2204418" y="33950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菜地最佳种植方案推荐（多个约束条件下的求最值的规划问题）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9702"/>
            <a:ext cx="2753669" cy="863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203598"/>
            <a:ext cx="4077072" cy="30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4E979C-A0D4-484C-9B85-F78D2FC3B469}"/>
              </a:ext>
            </a:extLst>
          </p:cNvPr>
          <p:cNvSpPr txBox="1"/>
          <p:nvPr/>
        </p:nvSpPr>
        <p:spPr>
          <a:xfrm>
            <a:off x="323528" y="1556087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具体实现如下：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在菜地页面点击某个菜地的推荐按钮，前端发送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请求到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fieldcontroller</a:t>
            </a:r>
            <a:endParaRPr lang="zh-CN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E98601-5C73-4719-8AE5-875C29216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3888" y="0"/>
            <a:ext cx="56166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EFE11F-C017-4369-AE22-2334983F0BBA}"/>
              </a:ext>
            </a:extLst>
          </p:cNvPr>
          <p:cNvSpPr/>
          <p:nvPr/>
        </p:nvSpPr>
        <p:spPr>
          <a:xfrm>
            <a:off x="683568" y="987574"/>
            <a:ext cx="684076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之后返回推荐方案的字符串，在页面中用模态框显示如下。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72DB43-1212-48C5-9A67-BE26F87580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0808" y="1635646"/>
            <a:ext cx="452628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2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09589" y="-1601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性能设计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42D4684-DB06-478B-A5B3-CFF3A92E8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5" b="1051"/>
          <a:stretch/>
        </p:blipFill>
        <p:spPr>
          <a:xfrm>
            <a:off x="971600" y="956207"/>
            <a:ext cx="7132163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9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77" y="966976"/>
            <a:ext cx="5099645" cy="39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1275606"/>
            <a:ext cx="6832702" cy="31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椭圆 581"/>
          <p:cNvSpPr/>
          <p:nvPr/>
        </p:nvSpPr>
        <p:spPr>
          <a:xfrm>
            <a:off x="6877027" y="1773144"/>
            <a:ext cx="589338" cy="589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" name="椭圆 580"/>
          <p:cNvSpPr/>
          <p:nvPr/>
        </p:nvSpPr>
        <p:spPr>
          <a:xfrm>
            <a:off x="5217563" y="1773144"/>
            <a:ext cx="589338" cy="5893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" name="椭圆 579"/>
          <p:cNvSpPr/>
          <p:nvPr/>
        </p:nvSpPr>
        <p:spPr>
          <a:xfrm>
            <a:off x="3589226" y="1773144"/>
            <a:ext cx="589338" cy="589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20301" y="1773144"/>
            <a:ext cx="589338" cy="589338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92070" y="4328397"/>
            <a:ext cx="677883" cy="370556"/>
            <a:chOff x="6992070" y="4328397"/>
            <a:chExt cx="677883" cy="370556"/>
          </a:xfrm>
        </p:grpSpPr>
        <p:grpSp>
          <p:nvGrpSpPr>
            <p:cNvPr id="522" name="组合 521"/>
            <p:cNvGrpSpPr/>
            <p:nvPr/>
          </p:nvGrpSpPr>
          <p:grpSpPr>
            <a:xfrm>
              <a:off x="6992070" y="4328397"/>
              <a:ext cx="275466" cy="358793"/>
              <a:chOff x="3326607" y="2279650"/>
              <a:chExt cx="446087" cy="581026"/>
            </a:xfrm>
          </p:grpSpPr>
          <p:sp>
            <p:nvSpPr>
              <p:cNvPr id="552" name="Line 28"/>
              <p:cNvSpPr>
                <a:spLocks noChangeShapeType="1"/>
              </p:cNvSpPr>
              <p:nvPr/>
            </p:nvSpPr>
            <p:spPr bwMode="auto">
              <a:xfrm>
                <a:off x="3328988" y="2859782"/>
                <a:ext cx="230187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Line 29"/>
              <p:cNvSpPr>
                <a:spLocks noChangeShapeType="1"/>
              </p:cNvSpPr>
              <p:nvPr/>
            </p:nvSpPr>
            <p:spPr bwMode="auto">
              <a:xfrm>
                <a:off x="3592512" y="2859782"/>
                <a:ext cx="49212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54" name="组合 553"/>
              <p:cNvGrpSpPr/>
              <p:nvPr/>
            </p:nvGrpSpPr>
            <p:grpSpPr>
              <a:xfrm>
                <a:off x="3326607" y="2279650"/>
                <a:ext cx="446087" cy="581026"/>
                <a:chOff x="1493838" y="2298700"/>
                <a:chExt cx="446087" cy="581026"/>
              </a:xfrm>
            </p:grpSpPr>
            <p:sp>
              <p:nvSpPr>
                <p:cNvPr id="555" name="Freeform 30"/>
                <p:cNvSpPr/>
                <p:nvPr/>
              </p:nvSpPr>
              <p:spPr bwMode="auto">
                <a:xfrm>
                  <a:off x="1520825" y="2317750"/>
                  <a:ext cx="400050" cy="512763"/>
                </a:xfrm>
                <a:custGeom>
                  <a:avLst/>
                  <a:gdLst>
                    <a:gd name="T0" fmla="*/ 37 w 252"/>
                    <a:gd name="T1" fmla="*/ 323 h 323"/>
                    <a:gd name="T2" fmla="*/ 0 w 252"/>
                    <a:gd name="T3" fmla="*/ 295 h 323"/>
                    <a:gd name="T4" fmla="*/ 215 w 252"/>
                    <a:gd name="T5" fmla="*/ 0 h 323"/>
                    <a:gd name="T6" fmla="*/ 252 w 252"/>
                    <a:gd name="T7" fmla="*/ 28 h 323"/>
                    <a:gd name="T8" fmla="*/ 37 w 252"/>
                    <a:gd name="T9" fmla="*/ 3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323">
                      <a:moveTo>
                        <a:pt x="37" y="323"/>
                      </a:moveTo>
                      <a:lnTo>
                        <a:pt x="0" y="295"/>
                      </a:lnTo>
                      <a:lnTo>
                        <a:pt x="215" y="0"/>
                      </a:lnTo>
                      <a:lnTo>
                        <a:pt x="252" y="28"/>
                      </a:lnTo>
                      <a:lnTo>
                        <a:pt x="37" y="323"/>
                      </a:lnTo>
                      <a:close/>
                    </a:path>
                  </a:pathLst>
                </a:custGeom>
                <a:solidFill>
                  <a:srgbClr val="FF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6" name="Freeform 31"/>
                <p:cNvSpPr/>
                <p:nvPr/>
              </p:nvSpPr>
              <p:spPr bwMode="auto">
                <a:xfrm>
                  <a:off x="1768475" y="2317750"/>
                  <a:ext cx="152400" cy="171450"/>
                </a:xfrm>
                <a:custGeom>
                  <a:avLst/>
                  <a:gdLst>
                    <a:gd name="T0" fmla="*/ 40 w 96"/>
                    <a:gd name="T1" fmla="*/ 108 h 108"/>
                    <a:gd name="T2" fmla="*/ 0 w 96"/>
                    <a:gd name="T3" fmla="*/ 80 h 108"/>
                    <a:gd name="T4" fmla="*/ 59 w 96"/>
                    <a:gd name="T5" fmla="*/ 0 h 108"/>
                    <a:gd name="T6" fmla="*/ 96 w 96"/>
                    <a:gd name="T7" fmla="*/ 28 h 108"/>
                    <a:gd name="T8" fmla="*/ 40 w 9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108">
                      <a:moveTo>
                        <a:pt x="40" y="108"/>
                      </a:moveTo>
                      <a:lnTo>
                        <a:pt x="0" y="80"/>
                      </a:lnTo>
                      <a:lnTo>
                        <a:pt x="59" y="0"/>
                      </a:lnTo>
                      <a:lnTo>
                        <a:pt x="96" y="28"/>
                      </a:lnTo>
                      <a:lnTo>
                        <a:pt x="40" y="108"/>
                      </a:lnTo>
                      <a:close/>
                    </a:path>
                  </a:pathLst>
                </a:custGeom>
                <a:solidFill>
                  <a:srgbClr val="FF9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7" name="Freeform 32"/>
                <p:cNvSpPr/>
                <p:nvPr/>
              </p:nvSpPr>
              <p:spPr bwMode="auto">
                <a:xfrm>
                  <a:off x="1738313" y="2376488"/>
                  <a:ext cx="130175" cy="169863"/>
                </a:xfrm>
                <a:custGeom>
                  <a:avLst/>
                  <a:gdLst>
                    <a:gd name="T0" fmla="*/ 4 w 35"/>
                    <a:gd name="T1" fmla="*/ 44 h 45"/>
                    <a:gd name="T2" fmla="*/ 1 w 35"/>
                    <a:gd name="T3" fmla="*/ 44 h 45"/>
                    <a:gd name="T4" fmla="*/ 1 w 35"/>
                    <a:gd name="T5" fmla="*/ 44 h 45"/>
                    <a:gd name="T6" fmla="*/ 1 w 35"/>
                    <a:gd name="T7" fmla="*/ 42 h 45"/>
                    <a:gd name="T8" fmla="*/ 31 w 35"/>
                    <a:gd name="T9" fmla="*/ 1 h 45"/>
                    <a:gd name="T10" fmla="*/ 33 w 35"/>
                    <a:gd name="T11" fmla="*/ 1 h 45"/>
                    <a:gd name="T12" fmla="*/ 33 w 35"/>
                    <a:gd name="T13" fmla="*/ 1 h 45"/>
                    <a:gd name="T14" fmla="*/ 34 w 35"/>
                    <a:gd name="T15" fmla="*/ 3 h 45"/>
                    <a:gd name="T16" fmla="*/ 4 w 35"/>
                    <a:gd name="T17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45">
                      <a:moveTo>
                        <a:pt x="4" y="44"/>
                      </a:moveTo>
                      <a:cubicBezTo>
                        <a:pt x="3" y="45"/>
                        <a:pt x="2" y="45"/>
                        <a:pt x="1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43"/>
                        <a:pt x="1" y="4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2" y="0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4" y="2"/>
                        <a:pt x="35" y="3"/>
                        <a:pt x="34" y="3"/>
                      </a:cubicBezTo>
                      <a:lnTo>
                        <a:pt x="4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8" name="Freeform 33"/>
                <p:cNvSpPr/>
                <p:nvPr/>
              </p:nvSpPr>
              <p:spPr bwMode="auto">
                <a:xfrm>
                  <a:off x="1854200" y="2298700"/>
                  <a:ext cx="85725" cy="66675"/>
                </a:xfrm>
                <a:custGeom>
                  <a:avLst/>
                  <a:gdLst>
                    <a:gd name="T0" fmla="*/ 22 w 23"/>
                    <a:gd name="T1" fmla="*/ 17 h 18"/>
                    <a:gd name="T2" fmla="*/ 18 w 23"/>
                    <a:gd name="T3" fmla="*/ 17 h 18"/>
                    <a:gd name="T4" fmla="*/ 2 w 23"/>
                    <a:gd name="T5" fmla="*/ 5 h 18"/>
                    <a:gd name="T6" fmla="*/ 1 w 23"/>
                    <a:gd name="T7" fmla="*/ 1 h 18"/>
                    <a:gd name="T8" fmla="*/ 1 w 23"/>
                    <a:gd name="T9" fmla="*/ 1 h 18"/>
                    <a:gd name="T10" fmla="*/ 5 w 23"/>
                    <a:gd name="T11" fmla="*/ 1 h 18"/>
                    <a:gd name="T12" fmla="*/ 22 w 23"/>
                    <a:gd name="T13" fmla="*/ 13 h 18"/>
                    <a:gd name="T14" fmla="*/ 22 w 23"/>
                    <a:gd name="T15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18">
                      <a:moveTo>
                        <a:pt x="22" y="17"/>
                      </a:moveTo>
                      <a:cubicBezTo>
                        <a:pt x="21" y="18"/>
                        <a:pt x="20" y="18"/>
                        <a:pt x="18" y="17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3" y="14"/>
                        <a:pt x="23" y="16"/>
                        <a:pt x="22" y="17"/>
                      </a:cubicBez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9" name="Freeform 34"/>
                <p:cNvSpPr/>
                <p:nvPr/>
              </p:nvSpPr>
              <p:spPr bwMode="auto">
                <a:xfrm>
                  <a:off x="1493838" y="2786063"/>
                  <a:ext cx="85725" cy="93663"/>
                </a:xfrm>
                <a:custGeom>
                  <a:avLst/>
                  <a:gdLst>
                    <a:gd name="T0" fmla="*/ 0 w 54"/>
                    <a:gd name="T1" fmla="*/ 59 h 59"/>
                    <a:gd name="T2" fmla="*/ 17 w 54"/>
                    <a:gd name="T3" fmla="*/ 0 h 59"/>
                    <a:gd name="T4" fmla="*/ 54 w 54"/>
                    <a:gd name="T5" fmla="*/ 28 h 59"/>
                    <a:gd name="T6" fmla="*/ 0 w 54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9">
                      <a:moveTo>
                        <a:pt x="0" y="59"/>
                      </a:moveTo>
                      <a:lnTo>
                        <a:pt x="17" y="0"/>
                      </a:lnTo>
                      <a:lnTo>
                        <a:pt x="54" y="28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FDE1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0" name="Freeform 35"/>
                <p:cNvSpPr/>
                <p:nvPr/>
              </p:nvSpPr>
              <p:spPr bwMode="auto">
                <a:xfrm>
                  <a:off x="1520825" y="2778125"/>
                  <a:ext cx="66675" cy="52388"/>
                </a:xfrm>
                <a:custGeom>
                  <a:avLst/>
                  <a:gdLst>
                    <a:gd name="T0" fmla="*/ 42 w 42"/>
                    <a:gd name="T1" fmla="*/ 28 h 33"/>
                    <a:gd name="T2" fmla="*/ 2 w 42"/>
                    <a:gd name="T3" fmla="*/ 0 h 33"/>
                    <a:gd name="T4" fmla="*/ 0 w 42"/>
                    <a:gd name="T5" fmla="*/ 5 h 33"/>
                    <a:gd name="T6" fmla="*/ 37 w 42"/>
                    <a:gd name="T7" fmla="*/ 33 h 33"/>
                    <a:gd name="T8" fmla="*/ 42 w 42"/>
                    <a:gd name="T9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3">
                      <a:moveTo>
                        <a:pt x="42" y="28"/>
                      </a:move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37" y="33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1" name="Freeform 36"/>
                <p:cNvSpPr/>
                <p:nvPr/>
              </p:nvSpPr>
              <p:spPr bwMode="auto">
                <a:xfrm>
                  <a:off x="1493838" y="2857500"/>
                  <a:ext cx="22225" cy="22225"/>
                </a:xfrm>
                <a:custGeom>
                  <a:avLst/>
                  <a:gdLst>
                    <a:gd name="T0" fmla="*/ 5 w 14"/>
                    <a:gd name="T1" fmla="*/ 0 h 14"/>
                    <a:gd name="T2" fmla="*/ 0 w 14"/>
                    <a:gd name="T3" fmla="*/ 14 h 14"/>
                    <a:gd name="T4" fmla="*/ 14 w 14"/>
                    <a:gd name="T5" fmla="*/ 7 h 14"/>
                    <a:gd name="T6" fmla="*/ 5 w 14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4">
                      <a:moveTo>
                        <a:pt x="5" y="0"/>
                      </a:moveTo>
                      <a:lnTo>
                        <a:pt x="0" y="14"/>
                      </a:lnTo>
                      <a:lnTo>
                        <a:pt x="14" y="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2B7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24" name="组合 523"/>
            <p:cNvGrpSpPr/>
            <p:nvPr/>
          </p:nvGrpSpPr>
          <p:grpSpPr>
            <a:xfrm>
              <a:off x="7322924" y="4406821"/>
              <a:ext cx="347029" cy="292132"/>
              <a:chOff x="2027238" y="2425700"/>
              <a:chExt cx="561975" cy="473075"/>
            </a:xfrm>
          </p:grpSpPr>
          <p:sp>
            <p:nvSpPr>
              <p:cNvPr id="525" name="Freeform 37"/>
              <p:cNvSpPr/>
              <p:nvPr/>
            </p:nvSpPr>
            <p:spPr bwMode="auto">
              <a:xfrm>
                <a:off x="2138363" y="2425700"/>
                <a:ext cx="338137" cy="228600"/>
              </a:xfrm>
              <a:custGeom>
                <a:avLst/>
                <a:gdLst>
                  <a:gd name="T0" fmla="*/ 90 w 90"/>
                  <a:gd name="T1" fmla="*/ 52 h 61"/>
                  <a:gd name="T2" fmla="*/ 81 w 90"/>
                  <a:gd name="T3" fmla="*/ 61 h 61"/>
                  <a:gd name="T4" fmla="*/ 9 w 90"/>
                  <a:gd name="T5" fmla="*/ 61 h 61"/>
                  <a:gd name="T6" fmla="*/ 0 w 90"/>
                  <a:gd name="T7" fmla="*/ 52 h 61"/>
                  <a:gd name="T8" fmla="*/ 0 w 90"/>
                  <a:gd name="T9" fmla="*/ 9 h 61"/>
                  <a:gd name="T10" fmla="*/ 9 w 90"/>
                  <a:gd name="T11" fmla="*/ 0 h 61"/>
                  <a:gd name="T12" fmla="*/ 81 w 90"/>
                  <a:gd name="T13" fmla="*/ 0 h 61"/>
                  <a:gd name="T14" fmla="*/ 90 w 90"/>
                  <a:gd name="T15" fmla="*/ 9 h 61"/>
                  <a:gd name="T16" fmla="*/ 90 w 90"/>
                  <a:gd name="T17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1">
                    <a:moveTo>
                      <a:pt x="90" y="52"/>
                    </a:moveTo>
                    <a:cubicBezTo>
                      <a:pt x="90" y="57"/>
                      <a:pt x="86" y="61"/>
                      <a:pt x="81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1"/>
                      <a:pt x="0" y="57"/>
                      <a:pt x="0" y="5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6" y="0"/>
                      <a:pt x="90" y="4"/>
                      <a:pt x="90" y="9"/>
                    </a:cubicBezTo>
                    <a:lnTo>
                      <a:pt x="90" y="52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38"/>
              <p:cNvSpPr/>
              <p:nvPr/>
            </p:nvSpPr>
            <p:spPr bwMode="auto">
              <a:xfrm>
                <a:off x="2101850" y="2511425"/>
                <a:ext cx="412750" cy="57150"/>
              </a:xfrm>
              <a:custGeom>
                <a:avLst/>
                <a:gdLst>
                  <a:gd name="T0" fmla="*/ 110 w 110"/>
                  <a:gd name="T1" fmla="*/ 7 h 15"/>
                  <a:gd name="T2" fmla="*/ 103 w 110"/>
                  <a:gd name="T3" fmla="*/ 15 h 15"/>
                  <a:gd name="T4" fmla="*/ 7 w 110"/>
                  <a:gd name="T5" fmla="*/ 15 h 15"/>
                  <a:gd name="T6" fmla="*/ 0 w 110"/>
                  <a:gd name="T7" fmla="*/ 7 h 15"/>
                  <a:gd name="T8" fmla="*/ 0 w 110"/>
                  <a:gd name="T9" fmla="*/ 7 h 15"/>
                  <a:gd name="T10" fmla="*/ 7 w 110"/>
                  <a:gd name="T11" fmla="*/ 0 h 15"/>
                  <a:gd name="T12" fmla="*/ 103 w 110"/>
                  <a:gd name="T13" fmla="*/ 0 h 15"/>
                  <a:gd name="T14" fmla="*/ 110 w 110"/>
                  <a:gd name="T1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5">
                    <a:moveTo>
                      <a:pt x="110" y="7"/>
                    </a:moveTo>
                    <a:cubicBezTo>
                      <a:pt x="110" y="11"/>
                      <a:pt x="107" y="15"/>
                      <a:pt x="10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7" y="0"/>
                      <a:pt x="110" y="3"/>
                      <a:pt x="110" y="7"/>
                    </a:cubicBezTo>
                    <a:close/>
                  </a:path>
                </a:pathLst>
              </a:custGeom>
              <a:solidFill>
                <a:srgbClr val="FFB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39"/>
              <p:cNvSpPr/>
              <p:nvPr/>
            </p:nvSpPr>
            <p:spPr bwMode="auto">
              <a:xfrm>
                <a:off x="2027238" y="2613025"/>
                <a:ext cx="561975" cy="269875"/>
              </a:xfrm>
              <a:custGeom>
                <a:avLst/>
                <a:gdLst>
                  <a:gd name="T0" fmla="*/ 150 w 150"/>
                  <a:gd name="T1" fmla="*/ 63 h 72"/>
                  <a:gd name="T2" fmla="*/ 141 w 150"/>
                  <a:gd name="T3" fmla="*/ 72 h 72"/>
                  <a:gd name="T4" fmla="*/ 9 w 150"/>
                  <a:gd name="T5" fmla="*/ 72 h 72"/>
                  <a:gd name="T6" fmla="*/ 0 w 150"/>
                  <a:gd name="T7" fmla="*/ 63 h 72"/>
                  <a:gd name="T8" fmla="*/ 0 w 150"/>
                  <a:gd name="T9" fmla="*/ 9 h 72"/>
                  <a:gd name="T10" fmla="*/ 9 w 150"/>
                  <a:gd name="T11" fmla="*/ 0 h 72"/>
                  <a:gd name="T12" fmla="*/ 141 w 150"/>
                  <a:gd name="T13" fmla="*/ 0 h 72"/>
                  <a:gd name="T14" fmla="*/ 150 w 150"/>
                  <a:gd name="T15" fmla="*/ 9 h 72"/>
                  <a:gd name="T16" fmla="*/ 150 w 150"/>
                  <a:gd name="T17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2">
                    <a:moveTo>
                      <a:pt x="150" y="63"/>
                    </a:moveTo>
                    <a:cubicBezTo>
                      <a:pt x="150" y="68"/>
                      <a:pt x="146" y="72"/>
                      <a:pt x="141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6" y="0"/>
                      <a:pt x="150" y="4"/>
                      <a:pt x="150" y="9"/>
                    </a:cubicBezTo>
                    <a:lnTo>
                      <a:pt x="150" y="63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40"/>
              <p:cNvSpPr/>
              <p:nvPr/>
            </p:nvSpPr>
            <p:spPr bwMode="auto">
              <a:xfrm>
                <a:off x="2085975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41"/>
              <p:cNvSpPr/>
              <p:nvPr/>
            </p:nvSpPr>
            <p:spPr bwMode="auto">
              <a:xfrm>
                <a:off x="2214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42"/>
              <p:cNvSpPr/>
              <p:nvPr/>
            </p:nvSpPr>
            <p:spPr bwMode="auto">
              <a:xfrm>
                <a:off x="2341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43"/>
              <p:cNvSpPr/>
              <p:nvPr/>
            </p:nvSpPr>
            <p:spPr bwMode="auto">
              <a:xfrm>
                <a:off x="2468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44"/>
              <p:cNvSpPr/>
              <p:nvPr/>
            </p:nvSpPr>
            <p:spPr bwMode="auto">
              <a:xfrm>
                <a:off x="2074863" y="2882900"/>
                <a:ext cx="473075" cy="15875"/>
              </a:xfrm>
              <a:custGeom>
                <a:avLst/>
                <a:gdLst>
                  <a:gd name="T0" fmla="*/ 126 w 126"/>
                  <a:gd name="T1" fmla="*/ 2 h 4"/>
                  <a:gd name="T2" fmla="*/ 124 w 126"/>
                  <a:gd name="T3" fmla="*/ 4 h 4"/>
                  <a:gd name="T4" fmla="*/ 2 w 126"/>
                  <a:gd name="T5" fmla="*/ 4 h 4"/>
                  <a:gd name="T6" fmla="*/ 0 w 126"/>
                  <a:gd name="T7" fmla="*/ 2 h 4"/>
                  <a:gd name="T8" fmla="*/ 0 w 126"/>
                  <a:gd name="T9" fmla="*/ 2 h 4"/>
                  <a:gd name="T10" fmla="*/ 2 w 126"/>
                  <a:gd name="T11" fmla="*/ 0 h 4"/>
                  <a:gd name="T12" fmla="*/ 124 w 126"/>
                  <a:gd name="T13" fmla="*/ 0 h 4"/>
                  <a:gd name="T14" fmla="*/ 126 w 12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4">
                    <a:moveTo>
                      <a:pt x="126" y="2"/>
                    </a:moveTo>
                    <a:cubicBezTo>
                      <a:pt x="126" y="3"/>
                      <a:pt x="125" y="4"/>
                      <a:pt x="1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5" y="0"/>
                      <a:pt x="126" y="1"/>
                      <a:pt x="126" y="2"/>
                    </a:cubicBezTo>
                    <a:close/>
                  </a:path>
                </a:pathLst>
              </a:custGeom>
              <a:solidFill>
                <a:srgbClr val="502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Rectangle 45"/>
              <p:cNvSpPr>
                <a:spLocks noChangeArrowheads="1"/>
              </p:cNvSpPr>
              <p:nvPr/>
            </p:nvSpPr>
            <p:spPr bwMode="auto">
              <a:xfrm>
                <a:off x="2138363" y="2568575"/>
                <a:ext cx="338137" cy="44450"/>
              </a:xfrm>
              <a:prstGeom prst="rect">
                <a:avLst/>
              </a:pr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66" name="矩形 565"/>
          <p:cNvSpPr/>
          <p:nvPr/>
        </p:nvSpPr>
        <p:spPr>
          <a:xfrm>
            <a:off x="0" y="5071492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" name="TextBox 566"/>
          <p:cNvSpPr txBox="1"/>
          <p:nvPr/>
        </p:nvSpPr>
        <p:spPr>
          <a:xfrm>
            <a:off x="7815487" y="4252258"/>
            <a:ext cx="8640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000" dirty="0">
                <a:ln w="6350">
                  <a:noFill/>
                </a:ln>
                <a:solidFill>
                  <a:srgbClr val="FF9101"/>
                </a:solidFill>
                <a:latin typeface="宋体" pitchFamily="2" charset="-122"/>
                <a:ea typeface="宋体" pitchFamily="2" charset="-122"/>
              </a:rPr>
              <a:t>目  录</a:t>
            </a:r>
            <a:endParaRPr lang="en-US" altLang="zh-CN" sz="2000" dirty="0">
              <a:ln w="6350">
                <a:noFill/>
              </a:ln>
              <a:solidFill>
                <a:srgbClr val="FF9101"/>
              </a:solidFill>
              <a:latin typeface="宋体" pitchFamily="2" charset="-122"/>
              <a:ea typeface="宋体" pitchFamily="2" charset="-122"/>
            </a:endParaRPr>
          </a:p>
          <a:p>
            <a:pPr algn="dist"/>
            <a:r>
              <a:rPr lang="en-US" altLang="zh-CN" sz="1200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CONTENTS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569" name="矩形 568"/>
          <p:cNvSpPr/>
          <p:nvPr/>
        </p:nvSpPr>
        <p:spPr>
          <a:xfrm>
            <a:off x="4958235" y="261397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6350">
                  <a:noFill/>
                </a:ln>
                <a:latin typeface="华文细黑" panose="02010600040101010101" pitchFamily="2" charset="-122"/>
                <a:ea typeface="华文细黑" panose="02010600040101010101" pitchFamily="2" charset="-122"/>
              </a:rPr>
              <a:t>项目核心</a:t>
            </a:r>
          </a:p>
        </p:txBody>
      </p:sp>
      <p:sp>
        <p:nvSpPr>
          <p:cNvPr id="570" name="矩形 569"/>
          <p:cNvSpPr/>
          <p:nvPr/>
        </p:nvSpPr>
        <p:spPr>
          <a:xfrm>
            <a:off x="3305541" y="261397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6350">
                  <a:noFill/>
                </a:ln>
                <a:latin typeface="华文细黑" panose="02010600040101010101" pitchFamily="2" charset="-122"/>
                <a:ea typeface="华文细黑" panose="02010600040101010101" pitchFamily="2" charset="-122"/>
              </a:rPr>
              <a:t>技术基础</a:t>
            </a:r>
          </a:p>
        </p:txBody>
      </p:sp>
      <p:sp>
        <p:nvSpPr>
          <p:cNvPr id="571" name="矩形 570"/>
          <p:cNvSpPr/>
          <p:nvPr/>
        </p:nvSpPr>
        <p:spPr>
          <a:xfrm>
            <a:off x="1637759" y="2613971"/>
            <a:ext cx="1138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n w="6350">
                  <a:noFill/>
                </a:ln>
                <a:latin typeface="华文细黑" panose="02010600040101010101" pitchFamily="2" charset="-122"/>
                <a:ea typeface="华文细黑" panose="02010600040101010101" pitchFamily="2" charset="-122"/>
              </a:rPr>
              <a:t>项目背景</a:t>
            </a:r>
          </a:p>
        </p:txBody>
      </p:sp>
      <p:sp>
        <p:nvSpPr>
          <p:cNvPr id="573" name="矩形 572"/>
          <p:cNvSpPr/>
          <p:nvPr/>
        </p:nvSpPr>
        <p:spPr>
          <a:xfrm>
            <a:off x="6617701" y="261397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6350">
                  <a:noFill/>
                </a:ln>
                <a:latin typeface="华文细黑" panose="02010600040101010101" pitchFamily="2" charset="-122"/>
                <a:ea typeface="华文细黑" panose="02010600040101010101" pitchFamily="2" charset="-122"/>
              </a:rPr>
              <a:t>总结展望</a:t>
            </a:r>
          </a:p>
        </p:txBody>
      </p:sp>
      <p:sp>
        <p:nvSpPr>
          <p:cNvPr id="575" name="Freeform 10"/>
          <p:cNvSpPr>
            <a:spLocks noEditPoints="1"/>
          </p:cNvSpPr>
          <p:nvPr/>
        </p:nvSpPr>
        <p:spPr bwMode="auto">
          <a:xfrm>
            <a:off x="3740274" y="1927181"/>
            <a:ext cx="286864" cy="287612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6" name="Freeform 11"/>
          <p:cNvSpPr>
            <a:spLocks noEditPoints="1"/>
          </p:cNvSpPr>
          <p:nvPr/>
        </p:nvSpPr>
        <p:spPr bwMode="auto">
          <a:xfrm>
            <a:off x="7048660" y="1911275"/>
            <a:ext cx="246418" cy="313076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7" name="Freeform 12"/>
          <p:cNvSpPr>
            <a:spLocks noEditPoints="1"/>
          </p:cNvSpPr>
          <p:nvPr/>
        </p:nvSpPr>
        <p:spPr bwMode="auto">
          <a:xfrm>
            <a:off x="5405127" y="1914690"/>
            <a:ext cx="214210" cy="30783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8" name="Freeform 13"/>
          <p:cNvSpPr>
            <a:spLocks noEditPoints="1"/>
          </p:cNvSpPr>
          <p:nvPr/>
        </p:nvSpPr>
        <p:spPr bwMode="auto">
          <a:xfrm>
            <a:off x="2040455" y="1923678"/>
            <a:ext cx="349030" cy="28985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592" name="直接连接符 591"/>
          <p:cNvCxnSpPr/>
          <p:nvPr/>
        </p:nvCxnSpPr>
        <p:spPr>
          <a:xfrm flipH="1">
            <a:off x="4798502" y="2571750"/>
            <a:ext cx="14401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直接连接符 596"/>
          <p:cNvCxnSpPr/>
          <p:nvPr/>
        </p:nvCxnSpPr>
        <p:spPr>
          <a:xfrm flipH="1">
            <a:off x="3152582" y="2571750"/>
            <a:ext cx="14401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连接符 597"/>
          <p:cNvCxnSpPr/>
          <p:nvPr/>
        </p:nvCxnSpPr>
        <p:spPr>
          <a:xfrm flipH="1">
            <a:off x="1521902" y="2571750"/>
            <a:ext cx="14401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接连接符 598"/>
          <p:cNvCxnSpPr/>
          <p:nvPr/>
        </p:nvCxnSpPr>
        <p:spPr>
          <a:xfrm flipH="1">
            <a:off x="6474902" y="2571750"/>
            <a:ext cx="14401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203598"/>
            <a:ext cx="7606055" cy="35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19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203598"/>
            <a:ext cx="7598055" cy="35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21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131590"/>
            <a:ext cx="7872826" cy="36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3908" y="67723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完成情况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23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1275606"/>
            <a:ext cx="7277175" cy="33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Rectangle 40"/>
          <p:cNvSpPr>
            <a:spLocks noChangeArrowheads="1"/>
          </p:cNvSpPr>
          <p:nvPr/>
        </p:nvSpPr>
        <p:spPr bwMode="auto">
          <a:xfrm>
            <a:off x="1662114" y="1819367"/>
            <a:ext cx="7481887" cy="1504766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Freeform 34"/>
          <p:cNvSpPr/>
          <p:nvPr/>
        </p:nvSpPr>
        <p:spPr bwMode="auto">
          <a:xfrm>
            <a:off x="0" y="1819367"/>
            <a:ext cx="4103747" cy="1504766"/>
          </a:xfrm>
          <a:custGeom>
            <a:avLst/>
            <a:gdLst/>
            <a:ahLst/>
            <a:cxnLst/>
            <a:rect l="l" t="t" r="r" b="b"/>
            <a:pathLst>
              <a:path w="4103747" h="1504766">
                <a:moveTo>
                  <a:pt x="0" y="0"/>
                </a:moveTo>
                <a:cubicBezTo>
                  <a:pt x="442960" y="0"/>
                  <a:pt x="1380722" y="0"/>
                  <a:pt x="3365993" y="0"/>
                </a:cubicBezTo>
                <a:cubicBezTo>
                  <a:pt x="3759462" y="0"/>
                  <a:pt x="4103747" y="345356"/>
                  <a:pt x="4103747" y="764717"/>
                </a:cubicBezTo>
                <a:cubicBezTo>
                  <a:pt x="4103747" y="1159410"/>
                  <a:pt x="3759462" y="1504766"/>
                  <a:pt x="3365993" y="1504766"/>
                </a:cubicBezTo>
                <a:cubicBezTo>
                  <a:pt x="3365993" y="1504766"/>
                  <a:pt x="3365993" y="1504766"/>
                  <a:pt x="0" y="15047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5" name="Oval 35"/>
          <p:cNvSpPr>
            <a:spLocks noChangeArrowheads="1"/>
          </p:cNvSpPr>
          <p:nvPr/>
        </p:nvSpPr>
        <p:spPr bwMode="auto">
          <a:xfrm>
            <a:off x="2725702" y="1943451"/>
            <a:ext cx="1279612" cy="12822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3140488" y="2278095"/>
            <a:ext cx="462264" cy="587310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12"/>
          <p:cNvSpPr/>
          <p:nvPr/>
        </p:nvSpPr>
        <p:spPr>
          <a:xfrm>
            <a:off x="4250528" y="2217807"/>
            <a:ext cx="222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总结展望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9552" y="1275606"/>
            <a:ext cx="806489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总结展望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传统框架的集成与完善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传统产业的再生与发展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未来的发展方向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依托互联网数据的电子交易平台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基于互联网数据的农产品预测分析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32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组合 1049"/>
          <p:cNvGrpSpPr/>
          <p:nvPr/>
        </p:nvGrpSpPr>
        <p:grpSpPr>
          <a:xfrm>
            <a:off x="3566055" y="1262897"/>
            <a:ext cx="1625372" cy="1195675"/>
            <a:chOff x="3326607" y="947688"/>
            <a:chExt cx="2140743" cy="1574800"/>
          </a:xfrm>
        </p:grpSpPr>
        <p:grpSp>
          <p:nvGrpSpPr>
            <p:cNvPr id="1045" name="组合 1044"/>
            <p:cNvGrpSpPr/>
            <p:nvPr/>
          </p:nvGrpSpPr>
          <p:grpSpPr>
            <a:xfrm>
              <a:off x="3813175" y="947688"/>
              <a:ext cx="1500187" cy="1498600"/>
              <a:chOff x="1978025" y="1323975"/>
              <a:chExt cx="1500187" cy="1498600"/>
            </a:xfrm>
          </p:grpSpPr>
          <p:sp>
            <p:nvSpPr>
              <p:cNvPr id="10" name="Oval 6"/>
              <p:cNvSpPr>
                <a:spLocks noChangeArrowheads="1"/>
              </p:cNvSpPr>
              <p:nvPr/>
            </p:nvSpPr>
            <p:spPr bwMode="auto">
              <a:xfrm>
                <a:off x="1978025" y="1323975"/>
                <a:ext cx="1500187" cy="1498600"/>
              </a:xfrm>
              <a:prstGeom prst="ellipse">
                <a:avLst/>
              </a:prstGeom>
              <a:solidFill>
                <a:srgbClr val="DEE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/>
              <p:nvPr/>
            </p:nvSpPr>
            <p:spPr bwMode="auto">
              <a:xfrm>
                <a:off x="1978025" y="2073275"/>
                <a:ext cx="1409700" cy="749300"/>
              </a:xfrm>
              <a:custGeom>
                <a:avLst/>
                <a:gdLst>
                  <a:gd name="T0" fmla="*/ 354 w 376"/>
                  <a:gd name="T1" fmla="*/ 94 h 200"/>
                  <a:gd name="T2" fmla="*/ 242 w 376"/>
                  <a:gd name="T3" fmla="*/ 120 h 200"/>
                  <a:gd name="T4" fmla="*/ 25 w 376"/>
                  <a:gd name="T5" fmla="*/ 0 h 200"/>
                  <a:gd name="T6" fmla="*/ 0 w 376"/>
                  <a:gd name="T7" fmla="*/ 1 h 200"/>
                  <a:gd name="T8" fmla="*/ 151 w 376"/>
                  <a:gd name="T9" fmla="*/ 194 h 200"/>
                  <a:gd name="T10" fmla="*/ 200 w 376"/>
                  <a:gd name="T11" fmla="*/ 200 h 200"/>
                  <a:gd name="T12" fmla="*/ 271 w 376"/>
                  <a:gd name="T13" fmla="*/ 187 h 200"/>
                  <a:gd name="T14" fmla="*/ 376 w 376"/>
                  <a:gd name="T15" fmla="*/ 95 h 200"/>
                  <a:gd name="T16" fmla="*/ 354 w 376"/>
                  <a:gd name="T17" fmla="*/ 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6" h="200">
                    <a:moveTo>
                      <a:pt x="354" y="94"/>
                    </a:moveTo>
                    <a:cubicBezTo>
                      <a:pt x="314" y="94"/>
                      <a:pt x="276" y="103"/>
                      <a:pt x="242" y="120"/>
                    </a:cubicBezTo>
                    <a:cubicBezTo>
                      <a:pt x="196" y="48"/>
                      <a:pt x="116" y="0"/>
                      <a:pt x="25" y="0"/>
                    </a:cubicBezTo>
                    <a:cubicBezTo>
                      <a:pt x="16" y="0"/>
                      <a:pt x="8" y="0"/>
                      <a:pt x="0" y="1"/>
                    </a:cubicBezTo>
                    <a:cubicBezTo>
                      <a:pt x="1" y="94"/>
                      <a:pt x="65" y="172"/>
                      <a:pt x="151" y="194"/>
                    </a:cubicBezTo>
                    <a:cubicBezTo>
                      <a:pt x="167" y="198"/>
                      <a:pt x="183" y="200"/>
                      <a:pt x="200" y="200"/>
                    </a:cubicBezTo>
                    <a:cubicBezTo>
                      <a:pt x="225" y="200"/>
                      <a:pt x="249" y="195"/>
                      <a:pt x="271" y="187"/>
                    </a:cubicBezTo>
                    <a:cubicBezTo>
                      <a:pt x="316" y="169"/>
                      <a:pt x="353" y="137"/>
                      <a:pt x="376" y="95"/>
                    </a:cubicBezTo>
                    <a:cubicBezTo>
                      <a:pt x="369" y="94"/>
                      <a:pt x="362" y="94"/>
                      <a:pt x="354" y="94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/>
              <p:nvPr/>
            </p:nvSpPr>
            <p:spPr bwMode="auto">
              <a:xfrm>
                <a:off x="2120900" y="1841500"/>
                <a:ext cx="93662" cy="254000"/>
              </a:xfrm>
              <a:custGeom>
                <a:avLst/>
                <a:gdLst>
                  <a:gd name="T0" fmla="*/ 25 w 25"/>
                  <a:gd name="T1" fmla="*/ 25 h 68"/>
                  <a:gd name="T2" fmla="*/ 13 w 25"/>
                  <a:gd name="T3" fmla="*/ 0 h 68"/>
                  <a:gd name="T4" fmla="*/ 0 w 25"/>
                  <a:gd name="T5" fmla="*/ 25 h 68"/>
                  <a:gd name="T6" fmla="*/ 11 w 25"/>
                  <a:gd name="T7" fmla="*/ 50 h 68"/>
                  <a:gd name="T8" fmla="*/ 11 w 25"/>
                  <a:gd name="T9" fmla="*/ 68 h 68"/>
                  <a:gd name="T10" fmla="*/ 15 w 25"/>
                  <a:gd name="T11" fmla="*/ 68 h 68"/>
                  <a:gd name="T12" fmla="*/ 15 w 25"/>
                  <a:gd name="T13" fmla="*/ 50 h 68"/>
                  <a:gd name="T14" fmla="*/ 25 w 25"/>
                  <a:gd name="T15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68">
                    <a:moveTo>
                      <a:pt x="25" y="25"/>
                    </a:moveTo>
                    <a:cubicBezTo>
                      <a:pt x="25" y="17"/>
                      <a:pt x="21" y="0"/>
                      <a:pt x="13" y="0"/>
                    </a:cubicBezTo>
                    <a:cubicBezTo>
                      <a:pt x="4" y="0"/>
                      <a:pt x="0" y="17"/>
                      <a:pt x="0" y="25"/>
                    </a:cubicBezTo>
                    <a:cubicBezTo>
                      <a:pt x="0" y="32"/>
                      <a:pt x="2" y="48"/>
                      <a:pt x="11" y="50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4" y="48"/>
                      <a:pt x="25" y="32"/>
                      <a:pt x="25" y="25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/>
              <p:nvPr/>
            </p:nvSpPr>
            <p:spPr bwMode="auto">
              <a:xfrm>
                <a:off x="3246438" y="1773238"/>
                <a:ext cx="74612" cy="206375"/>
              </a:xfrm>
              <a:custGeom>
                <a:avLst/>
                <a:gdLst>
                  <a:gd name="T0" fmla="*/ 20 w 20"/>
                  <a:gd name="T1" fmla="*/ 20 h 55"/>
                  <a:gd name="T2" fmla="*/ 10 w 20"/>
                  <a:gd name="T3" fmla="*/ 0 h 55"/>
                  <a:gd name="T4" fmla="*/ 0 w 20"/>
                  <a:gd name="T5" fmla="*/ 20 h 55"/>
                  <a:gd name="T6" fmla="*/ 9 w 20"/>
                  <a:gd name="T7" fmla="*/ 41 h 55"/>
                  <a:gd name="T8" fmla="*/ 9 w 20"/>
                  <a:gd name="T9" fmla="*/ 55 h 55"/>
                  <a:gd name="T10" fmla="*/ 12 w 20"/>
                  <a:gd name="T11" fmla="*/ 55 h 55"/>
                  <a:gd name="T12" fmla="*/ 12 w 20"/>
                  <a:gd name="T13" fmla="*/ 41 h 55"/>
                  <a:gd name="T14" fmla="*/ 20 w 20"/>
                  <a:gd name="T15" fmla="*/ 2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5">
                    <a:moveTo>
                      <a:pt x="20" y="20"/>
                    </a:moveTo>
                    <a:cubicBezTo>
                      <a:pt x="20" y="14"/>
                      <a:pt x="17" y="0"/>
                      <a:pt x="10" y="0"/>
                    </a:cubicBezTo>
                    <a:cubicBezTo>
                      <a:pt x="4" y="0"/>
                      <a:pt x="0" y="14"/>
                      <a:pt x="0" y="20"/>
                    </a:cubicBezTo>
                    <a:cubicBezTo>
                      <a:pt x="0" y="26"/>
                      <a:pt x="2" y="39"/>
                      <a:pt x="9" y="41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9" y="39"/>
                      <a:pt x="20" y="26"/>
                      <a:pt x="20" y="20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7" name="组合 1046"/>
            <p:cNvGrpSpPr/>
            <p:nvPr/>
          </p:nvGrpSpPr>
          <p:grpSpPr>
            <a:xfrm>
              <a:off x="3326607" y="1922413"/>
              <a:ext cx="446087" cy="581026"/>
              <a:chOff x="3326607" y="2279650"/>
              <a:chExt cx="446087" cy="581026"/>
            </a:xfrm>
          </p:grpSpPr>
          <p:sp>
            <p:nvSpPr>
              <p:cNvPr id="1024" name="Line 28"/>
              <p:cNvSpPr>
                <a:spLocks noChangeShapeType="1"/>
              </p:cNvSpPr>
              <p:nvPr/>
            </p:nvSpPr>
            <p:spPr bwMode="auto">
              <a:xfrm>
                <a:off x="3328988" y="2859782"/>
                <a:ext cx="230187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Line 29"/>
              <p:cNvSpPr>
                <a:spLocks noChangeShapeType="1"/>
              </p:cNvSpPr>
              <p:nvPr/>
            </p:nvSpPr>
            <p:spPr bwMode="auto">
              <a:xfrm>
                <a:off x="3592512" y="2859782"/>
                <a:ext cx="49212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43" name="组合 1042"/>
              <p:cNvGrpSpPr/>
              <p:nvPr/>
            </p:nvGrpSpPr>
            <p:grpSpPr>
              <a:xfrm>
                <a:off x="3326607" y="2279650"/>
                <a:ext cx="446087" cy="581026"/>
                <a:chOff x="1493838" y="2298700"/>
                <a:chExt cx="446087" cy="581026"/>
              </a:xfrm>
            </p:grpSpPr>
            <p:sp>
              <p:nvSpPr>
                <p:cNvPr id="1027" name="Freeform 30"/>
                <p:cNvSpPr/>
                <p:nvPr/>
              </p:nvSpPr>
              <p:spPr bwMode="auto">
                <a:xfrm>
                  <a:off x="1520825" y="2317750"/>
                  <a:ext cx="400050" cy="512763"/>
                </a:xfrm>
                <a:custGeom>
                  <a:avLst/>
                  <a:gdLst>
                    <a:gd name="T0" fmla="*/ 37 w 252"/>
                    <a:gd name="T1" fmla="*/ 323 h 323"/>
                    <a:gd name="T2" fmla="*/ 0 w 252"/>
                    <a:gd name="T3" fmla="*/ 295 h 323"/>
                    <a:gd name="T4" fmla="*/ 215 w 252"/>
                    <a:gd name="T5" fmla="*/ 0 h 323"/>
                    <a:gd name="T6" fmla="*/ 252 w 252"/>
                    <a:gd name="T7" fmla="*/ 28 h 323"/>
                    <a:gd name="T8" fmla="*/ 37 w 252"/>
                    <a:gd name="T9" fmla="*/ 3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323">
                      <a:moveTo>
                        <a:pt x="37" y="323"/>
                      </a:moveTo>
                      <a:lnTo>
                        <a:pt x="0" y="295"/>
                      </a:lnTo>
                      <a:lnTo>
                        <a:pt x="215" y="0"/>
                      </a:lnTo>
                      <a:lnTo>
                        <a:pt x="252" y="28"/>
                      </a:lnTo>
                      <a:lnTo>
                        <a:pt x="37" y="323"/>
                      </a:lnTo>
                      <a:close/>
                    </a:path>
                  </a:pathLst>
                </a:custGeom>
                <a:solidFill>
                  <a:srgbClr val="FF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8" name="Freeform 31"/>
                <p:cNvSpPr/>
                <p:nvPr/>
              </p:nvSpPr>
              <p:spPr bwMode="auto">
                <a:xfrm>
                  <a:off x="1768475" y="2317750"/>
                  <a:ext cx="152400" cy="171450"/>
                </a:xfrm>
                <a:custGeom>
                  <a:avLst/>
                  <a:gdLst>
                    <a:gd name="T0" fmla="*/ 40 w 96"/>
                    <a:gd name="T1" fmla="*/ 108 h 108"/>
                    <a:gd name="T2" fmla="*/ 0 w 96"/>
                    <a:gd name="T3" fmla="*/ 80 h 108"/>
                    <a:gd name="T4" fmla="*/ 59 w 96"/>
                    <a:gd name="T5" fmla="*/ 0 h 108"/>
                    <a:gd name="T6" fmla="*/ 96 w 96"/>
                    <a:gd name="T7" fmla="*/ 28 h 108"/>
                    <a:gd name="T8" fmla="*/ 40 w 9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108">
                      <a:moveTo>
                        <a:pt x="40" y="108"/>
                      </a:moveTo>
                      <a:lnTo>
                        <a:pt x="0" y="80"/>
                      </a:lnTo>
                      <a:lnTo>
                        <a:pt x="59" y="0"/>
                      </a:lnTo>
                      <a:lnTo>
                        <a:pt x="96" y="28"/>
                      </a:lnTo>
                      <a:lnTo>
                        <a:pt x="40" y="108"/>
                      </a:lnTo>
                      <a:close/>
                    </a:path>
                  </a:pathLst>
                </a:custGeom>
                <a:solidFill>
                  <a:srgbClr val="FF9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9" name="Freeform 32"/>
                <p:cNvSpPr/>
                <p:nvPr/>
              </p:nvSpPr>
              <p:spPr bwMode="auto">
                <a:xfrm>
                  <a:off x="1738313" y="2376488"/>
                  <a:ext cx="130175" cy="169863"/>
                </a:xfrm>
                <a:custGeom>
                  <a:avLst/>
                  <a:gdLst>
                    <a:gd name="T0" fmla="*/ 4 w 35"/>
                    <a:gd name="T1" fmla="*/ 44 h 45"/>
                    <a:gd name="T2" fmla="*/ 1 w 35"/>
                    <a:gd name="T3" fmla="*/ 44 h 45"/>
                    <a:gd name="T4" fmla="*/ 1 w 35"/>
                    <a:gd name="T5" fmla="*/ 44 h 45"/>
                    <a:gd name="T6" fmla="*/ 1 w 35"/>
                    <a:gd name="T7" fmla="*/ 42 h 45"/>
                    <a:gd name="T8" fmla="*/ 31 w 35"/>
                    <a:gd name="T9" fmla="*/ 1 h 45"/>
                    <a:gd name="T10" fmla="*/ 33 w 35"/>
                    <a:gd name="T11" fmla="*/ 1 h 45"/>
                    <a:gd name="T12" fmla="*/ 33 w 35"/>
                    <a:gd name="T13" fmla="*/ 1 h 45"/>
                    <a:gd name="T14" fmla="*/ 34 w 35"/>
                    <a:gd name="T15" fmla="*/ 3 h 45"/>
                    <a:gd name="T16" fmla="*/ 4 w 35"/>
                    <a:gd name="T17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45">
                      <a:moveTo>
                        <a:pt x="4" y="44"/>
                      </a:moveTo>
                      <a:cubicBezTo>
                        <a:pt x="3" y="45"/>
                        <a:pt x="2" y="45"/>
                        <a:pt x="1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43"/>
                        <a:pt x="1" y="4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2" y="0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4" y="2"/>
                        <a:pt x="35" y="3"/>
                        <a:pt x="34" y="3"/>
                      </a:cubicBezTo>
                      <a:lnTo>
                        <a:pt x="4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0" name="Freeform 33"/>
                <p:cNvSpPr/>
                <p:nvPr/>
              </p:nvSpPr>
              <p:spPr bwMode="auto">
                <a:xfrm>
                  <a:off x="1854200" y="2298700"/>
                  <a:ext cx="85725" cy="66675"/>
                </a:xfrm>
                <a:custGeom>
                  <a:avLst/>
                  <a:gdLst>
                    <a:gd name="T0" fmla="*/ 22 w 23"/>
                    <a:gd name="T1" fmla="*/ 17 h 18"/>
                    <a:gd name="T2" fmla="*/ 18 w 23"/>
                    <a:gd name="T3" fmla="*/ 17 h 18"/>
                    <a:gd name="T4" fmla="*/ 2 w 23"/>
                    <a:gd name="T5" fmla="*/ 5 h 18"/>
                    <a:gd name="T6" fmla="*/ 1 w 23"/>
                    <a:gd name="T7" fmla="*/ 1 h 18"/>
                    <a:gd name="T8" fmla="*/ 1 w 23"/>
                    <a:gd name="T9" fmla="*/ 1 h 18"/>
                    <a:gd name="T10" fmla="*/ 5 w 23"/>
                    <a:gd name="T11" fmla="*/ 1 h 18"/>
                    <a:gd name="T12" fmla="*/ 22 w 23"/>
                    <a:gd name="T13" fmla="*/ 13 h 18"/>
                    <a:gd name="T14" fmla="*/ 22 w 23"/>
                    <a:gd name="T15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18">
                      <a:moveTo>
                        <a:pt x="22" y="17"/>
                      </a:moveTo>
                      <a:cubicBezTo>
                        <a:pt x="21" y="18"/>
                        <a:pt x="20" y="18"/>
                        <a:pt x="18" y="17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3" y="14"/>
                        <a:pt x="23" y="16"/>
                        <a:pt x="22" y="17"/>
                      </a:cubicBez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1" name="Freeform 34"/>
                <p:cNvSpPr/>
                <p:nvPr/>
              </p:nvSpPr>
              <p:spPr bwMode="auto">
                <a:xfrm>
                  <a:off x="1493838" y="2786063"/>
                  <a:ext cx="85725" cy="93663"/>
                </a:xfrm>
                <a:custGeom>
                  <a:avLst/>
                  <a:gdLst>
                    <a:gd name="T0" fmla="*/ 0 w 54"/>
                    <a:gd name="T1" fmla="*/ 59 h 59"/>
                    <a:gd name="T2" fmla="*/ 17 w 54"/>
                    <a:gd name="T3" fmla="*/ 0 h 59"/>
                    <a:gd name="T4" fmla="*/ 54 w 54"/>
                    <a:gd name="T5" fmla="*/ 28 h 59"/>
                    <a:gd name="T6" fmla="*/ 0 w 54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9">
                      <a:moveTo>
                        <a:pt x="0" y="59"/>
                      </a:moveTo>
                      <a:lnTo>
                        <a:pt x="17" y="0"/>
                      </a:lnTo>
                      <a:lnTo>
                        <a:pt x="54" y="28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FDE1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2" name="Freeform 35"/>
                <p:cNvSpPr/>
                <p:nvPr/>
              </p:nvSpPr>
              <p:spPr bwMode="auto">
                <a:xfrm>
                  <a:off x="1520825" y="2778125"/>
                  <a:ext cx="66675" cy="52388"/>
                </a:xfrm>
                <a:custGeom>
                  <a:avLst/>
                  <a:gdLst>
                    <a:gd name="T0" fmla="*/ 42 w 42"/>
                    <a:gd name="T1" fmla="*/ 28 h 33"/>
                    <a:gd name="T2" fmla="*/ 2 w 42"/>
                    <a:gd name="T3" fmla="*/ 0 h 33"/>
                    <a:gd name="T4" fmla="*/ 0 w 42"/>
                    <a:gd name="T5" fmla="*/ 5 h 33"/>
                    <a:gd name="T6" fmla="*/ 37 w 42"/>
                    <a:gd name="T7" fmla="*/ 33 h 33"/>
                    <a:gd name="T8" fmla="*/ 42 w 42"/>
                    <a:gd name="T9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3">
                      <a:moveTo>
                        <a:pt x="42" y="28"/>
                      </a:move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37" y="33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3" name="Freeform 36"/>
                <p:cNvSpPr/>
                <p:nvPr/>
              </p:nvSpPr>
              <p:spPr bwMode="auto">
                <a:xfrm>
                  <a:off x="1493838" y="2857500"/>
                  <a:ext cx="22225" cy="22225"/>
                </a:xfrm>
                <a:custGeom>
                  <a:avLst/>
                  <a:gdLst>
                    <a:gd name="T0" fmla="*/ 5 w 14"/>
                    <a:gd name="T1" fmla="*/ 0 h 14"/>
                    <a:gd name="T2" fmla="*/ 0 w 14"/>
                    <a:gd name="T3" fmla="*/ 14 h 14"/>
                    <a:gd name="T4" fmla="*/ 14 w 14"/>
                    <a:gd name="T5" fmla="*/ 7 h 14"/>
                    <a:gd name="T6" fmla="*/ 5 w 14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4">
                      <a:moveTo>
                        <a:pt x="5" y="0"/>
                      </a:moveTo>
                      <a:lnTo>
                        <a:pt x="0" y="14"/>
                      </a:lnTo>
                      <a:lnTo>
                        <a:pt x="14" y="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2B7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44" name="组合 1043"/>
            <p:cNvGrpSpPr/>
            <p:nvPr/>
          </p:nvGrpSpPr>
          <p:grpSpPr>
            <a:xfrm>
              <a:off x="4121150" y="1190576"/>
              <a:ext cx="1346200" cy="1114425"/>
              <a:chOff x="2286000" y="1566863"/>
              <a:chExt cx="1346200" cy="1114425"/>
            </a:xfrm>
          </p:grpSpPr>
          <p:sp>
            <p:nvSpPr>
              <p:cNvPr id="14" name="Freeform 10"/>
              <p:cNvSpPr/>
              <p:nvPr/>
            </p:nvSpPr>
            <p:spPr bwMode="auto">
              <a:xfrm>
                <a:off x="2878138" y="2343150"/>
                <a:ext cx="379412" cy="19050"/>
              </a:xfrm>
              <a:custGeom>
                <a:avLst/>
                <a:gdLst>
                  <a:gd name="T0" fmla="*/ 0 w 239"/>
                  <a:gd name="T1" fmla="*/ 12 h 12"/>
                  <a:gd name="T2" fmla="*/ 217 w 239"/>
                  <a:gd name="T3" fmla="*/ 12 h 12"/>
                  <a:gd name="T4" fmla="*/ 239 w 239"/>
                  <a:gd name="T5" fmla="*/ 0 h 12"/>
                  <a:gd name="T6" fmla="*/ 0 w 239"/>
                  <a:gd name="T7" fmla="*/ 0 h 12"/>
                  <a:gd name="T8" fmla="*/ 0 w 23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2">
                    <a:moveTo>
                      <a:pt x="0" y="12"/>
                    </a:moveTo>
                    <a:lnTo>
                      <a:pt x="217" y="12"/>
                    </a:lnTo>
                    <a:lnTo>
                      <a:pt x="239" y="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3257550" y="2241550"/>
                <a:ext cx="374650" cy="15875"/>
              </a:xfrm>
              <a:custGeom>
                <a:avLst/>
                <a:gdLst>
                  <a:gd name="T0" fmla="*/ 0 w 236"/>
                  <a:gd name="T1" fmla="*/ 10 h 10"/>
                  <a:gd name="T2" fmla="*/ 215 w 236"/>
                  <a:gd name="T3" fmla="*/ 10 h 10"/>
                  <a:gd name="T4" fmla="*/ 236 w 236"/>
                  <a:gd name="T5" fmla="*/ 0 h 10"/>
                  <a:gd name="T6" fmla="*/ 0 w 236"/>
                  <a:gd name="T7" fmla="*/ 0 h 10"/>
                  <a:gd name="T8" fmla="*/ 0 w 23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10">
                    <a:moveTo>
                      <a:pt x="0" y="10"/>
                    </a:moveTo>
                    <a:lnTo>
                      <a:pt x="215" y="10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3128963" y="1968500"/>
                <a:ext cx="376237" cy="374650"/>
              </a:xfrm>
              <a:custGeom>
                <a:avLst/>
                <a:gdLst>
                  <a:gd name="T0" fmla="*/ 100 w 100"/>
                  <a:gd name="T1" fmla="*/ 0 h 100"/>
                  <a:gd name="T2" fmla="*/ 67 w 100"/>
                  <a:gd name="T3" fmla="*/ 0 h 100"/>
                  <a:gd name="T4" fmla="*/ 0 w 100"/>
                  <a:gd name="T5" fmla="*/ 0 h 100"/>
                  <a:gd name="T6" fmla="*/ 0 w 100"/>
                  <a:gd name="T7" fmla="*/ 67 h 100"/>
                  <a:gd name="T8" fmla="*/ 34 w 100"/>
                  <a:gd name="T9" fmla="*/ 100 h 100"/>
                  <a:gd name="T10" fmla="*/ 67 w 100"/>
                  <a:gd name="T11" fmla="*/ 67 h 100"/>
                  <a:gd name="T12" fmla="*/ 67 w 100"/>
                  <a:gd name="T13" fmla="*/ 34 h 100"/>
                  <a:gd name="T14" fmla="*/ 100 w 100"/>
                  <a:gd name="T1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00">
                    <a:moveTo>
                      <a:pt x="100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85"/>
                      <a:pt x="15" y="100"/>
                      <a:pt x="34" y="100"/>
                    </a:cubicBezTo>
                    <a:cubicBezTo>
                      <a:pt x="52" y="100"/>
                      <a:pt x="67" y="85"/>
                      <a:pt x="67" y="67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82" y="0"/>
                      <a:pt x="100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/>
              <p:nvPr/>
            </p:nvSpPr>
            <p:spPr bwMode="auto">
              <a:xfrm>
                <a:off x="3381375" y="1968500"/>
                <a:ext cx="250825" cy="273050"/>
              </a:xfrm>
              <a:custGeom>
                <a:avLst/>
                <a:gdLst>
                  <a:gd name="T0" fmla="*/ 33 w 67"/>
                  <a:gd name="T1" fmla="*/ 0 h 73"/>
                  <a:gd name="T2" fmla="*/ 0 w 67"/>
                  <a:gd name="T3" fmla="*/ 34 h 73"/>
                  <a:gd name="T4" fmla="*/ 0 w 67"/>
                  <a:gd name="T5" fmla="*/ 73 h 73"/>
                  <a:gd name="T6" fmla="*/ 67 w 67"/>
                  <a:gd name="T7" fmla="*/ 73 h 73"/>
                  <a:gd name="T8" fmla="*/ 67 w 67"/>
                  <a:gd name="T9" fmla="*/ 34 h 73"/>
                  <a:gd name="T10" fmla="*/ 33 w 67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73">
                    <a:moveTo>
                      <a:pt x="33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52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>
                <a:off x="2905125" y="2073275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>
                <a:off x="2905125" y="2216150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2878138" y="1566863"/>
                <a:ext cx="379412" cy="776288"/>
              </a:xfrm>
              <a:custGeom>
                <a:avLst/>
                <a:gdLst>
                  <a:gd name="T0" fmla="*/ 67 w 101"/>
                  <a:gd name="T1" fmla="*/ 174 h 207"/>
                  <a:gd name="T2" fmla="*/ 67 w 101"/>
                  <a:gd name="T3" fmla="*/ 33 h 207"/>
                  <a:gd name="T4" fmla="*/ 34 w 101"/>
                  <a:gd name="T5" fmla="*/ 0 h 207"/>
                  <a:gd name="T6" fmla="*/ 0 w 101"/>
                  <a:gd name="T7" fmla="*/ 33 h 207"/>
                  <a:gd name="T8" fmla="*/ 0 w 101"/>
                  <a:gd name="T9" fmla="*/ 207 h 207"/>
                  <a:gd name="T10" fmla="*/ 37 w 101"/>
                  <a:gd name="T11" fmla="*/ 207 h 207"/>
                  <a:gd name="T12" fmla="*/ 67 w 101"/>
                  <a:gd name="T13" fmla="*/ 207 h 207"/>
                  <a:gd name="T14" fmla="*/ 101 w 101"/>
                  <a:gd name="T15" fmla="*/ 207 h 207"/>
                  <a:gd name="T16" fmla="*/ 67 w 101"/>
                  <a:gd name="T17" fmla="*/ 17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207">
                    <a:moveTo>
                      <a:pt x="67" y="174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101" y="207"/>
                      <a:pt x="101" y="207"/>
                      <a:pt x="101" y="207"/>
                    </a:cubicBezTo>
                    <a:cubicBezTo>
                      <a:pt x="82" y="207"/>
                      <a:pt x="67" y="192"/>
                      <a:pt x="67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2644775" y="183038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644775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2644775" y="211137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2286000" y="1566863"/>
                <a:ext cx="719137" cy="1114425"/>
              </a:xfrm>
              <a:custGeom>
                <a:avLst/>
                <a:gdLst>
                  <a:gd name="T0" fmla="*/ 192 w 192"/>
                  <a:gd name="T1" fmla="*/ 0 h 297"/>
                  <a:gd name="T2" fmla="*/ 34 w 192"/>
                  <a:gd name="T3" fmla="*/ 0 h 297"/>
                  <a:gd name="T4" fmla="*/ 0 w 192"/>
                  <a:gd name="T5" fmla="*/ 33 h 297"/>
                  <a:gd name="T6" fmla="*/ 0 w 192"/>
                  <a:gd name="T7" fmla="*/ 297 h 297"/>
                  <a:gd name="T8" fmla="*/ 158 w 192"/>
                  <a:gd name="T9" fmla="*/ 297 h 297"/>
                  <a:gd name="T10" fmla="*/ 158 w 192"/>
                  <a:gd name="T11" fmla="*/ 33 h 297"/>
                  <a:gd name="T12" fmla="*/ 192 w 192"/>
                  <a:gd name="T13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297">
                    <a:moveTo>
                      <a:pt x="19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158" y="297"/>
                      <a:pt x="158" y="297"/>
                      <a:pt x="158" y="297"/>
                    </a:cubicBezTo>
                    <a:cubicBezTo>
                      <a:pt x="158" y="33"/>
                      <a:pt x="158" y="33"/>
                      <a:pt x="158" y="33"/>
                    </a:cubicBezTo>
                    <a:cubicBezTo>
                      <a:pt x="158" y="15"/>
                      <a:pt x="173" y="0"/>
                      <a:pt x="192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2393950" y="22415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2393950" y="238442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>
                <a:off x="2393950" y="210661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>
                <a:off x="2393950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>
                <a:off x="2393950" y="183356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Line 24"/>
              <p:cNvSpPr>
                <a:spLocks noChangeShapeType="1"/>
              </p:cNvSpPr>
              <p:nvPr/>
            </p:nvSpPr>
            <p:spPr bwMode="auto">
              <a:xfrm>
                <a:off x="2393950" y="16954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>
                <a:off x="2393950" y="252253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6" name="组合 1045"/>
            <p:cNvGrpSpPr/>
            <p:nvPr/>
          </p:nvGrpSpPr>
          <p:grpSpPr>
            <a:xfrm>
              <a:off x="3862388" y="2049413"/>
              <a:ext cx="561975" cy="473075"/>
              <a:chOff x="2027238" y="2425700"/>
              <a:chExt cx="561975" cy="473075"/>
            </a:xfrm>
          </p:grpSpPr>
          <p:sp>
            <p:nvSpPr>
              <p:cNvPr id="1034" name="Freeform 37"/>
              <p:cNvSpPr/>
              <p:nvPr/>
            </p:nvSpPr>
            <p:spPr bwMode="auto">
              <a:xfrm>
                <a:off x="2138363" y="2425700"/>
                <a:ext cx="338137" cy="228600"/>
              </a:xfrm>
              <a:custGeom>
                <a:avLst/>
                <a:gdLst>
                  <a:gd name="T0" fmla="*/ 90 w 90"/>
                  <a:gd name="T1" fmla="*/ 52 h 61"/>
                  <a:gd name="T2" fmla="*/ 81 w 90"/>
                  <a:gd name="T3" fmla="*/ 61 h 61"/>
                  <a:gd name="T4" fmla="*/ 9 w 90"/>
                  <a:gd name="T5" fmla="*/ 61 h 61"/>
                  <a:gd name="T6" fmla="*/ 0 w 90"/>
                  <a:gd name="T7" fmla="*/ 52 h 61"/>
                  <a:gd name="T8" fmla="*/ 0 w 90"/>
                  <a:gd name="T9" fmla="*/ 9 h 61"/>
                  <a:gd name="T10" fmla="*/ 9 w 90"/>
                  <a:gd name="T11" fmla="*/ 0 h 61"/>
                  <a:gd name="T12" fmla="*/ 81 w 90"/>
                  <a:gd name="T13" fmla="*/ 0 h 61"/>
                  <a:gd name="T14" fmla="*/ 90 w 90"/>
                  <a:gd name="T15" fmla="*/ 9 h 61"/>
                  <a:gd name="T16" fmla="*/ 90 w 90"/>
                  <a:gd name="T17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1">
                    <a:moveTo>
                      <a:pt x="90" y="52"/>
                    </a:moveTo>
                    <a:cubicBezTo>
                      <a:pt x="90" y="57"/>
                      <a:pt x="86" y="61"/>
                      <a:pt x="81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1"/>
                      <a:pt x="0" y="57"/>
                      <a:pt x="0" y="5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6" y="0"/>
                      <a:pt x="90" y="4"/>
                      <a:pt x="90" y="9"/>
                    </a:cubicBezTo>
                    <a:lnTo>
                      <a:pt x="90" y="52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38"/>
              <p:cNvSpPr/>
              <p:nvPr/>
            </p:nvSpPr>
            <p:spPr bwMode="auto">
              <a:xfrm>
                <a:off x="2101850" y="2511425"/>
                <a:ext cx="412750" cy="57150"/>
              </a:xfrm>
              <a:custGeom>
                <a:avLst/>
                <a:gdLst>
                  <a:gd name="T0" fmla="*/ 110 w 110"/>
                  <a:gd name="T1" fmla="*/ 7 h 15"/>
                  <a:gd name="T2" fmla="*/ 103 w 110"/>
                  <a:gd name="T3" fmla="*/ 15 h 15"/>
                  <a:gd name="T4" fmla="*/ 7 w 110"/>
                  <a:gd name="T5" fmla="*/ 15 h 15"/>
                  <a:gd name="T6" fmla="*/ 0 w 110"/>
                  <a:gd name="T7" fmla="*/ 7 h 15"/>
                  <a:gd name="T8" fmla="*/ 0 w 110"/>
                  <a:gd name="T9" fmla="*/ 7 h 15"/>
                  <a:gd name="T10" fmla="*/ 7 w 110"/>
                  <a:gd name="T11" fmla="*/ 0 h 15"/>
                  <a:gd name="T12" fmla="*/ 103 w 110"/>
                  <a:gd name="T13" fmla="*/ 0 h 15"/>
                  <a:gd name="T14" fmla="*/ 110 w 110"/>
                  <a:gd name="T1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5">
                    <a:moveTo>
                      <a:pt x="110" y="7"/>
                    </a:moveTo>
                    <a:cubicBezTo>
                      <a:pt x="110" y="11"/>
                      <a:pt x="107" y="15"/>
                      <a:pt x="10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7" y="0"/>
                      <a:pt x="110" y="3"/>
                      <a:pt x="110" y="7"/>
                    </a:cubicBezTo>
                    <a:close/>
                  </a:path>
                </a:pathLst>
              </a:custGeom>
              <a:solidFill>
                <a:srgbClr val="FFB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39"/>
              <p:cNvSpPr/>
              <p:nvPr/>
            </p:nvSpPr>
            <p:spPr bwMode="auto">
              <a:xfrm>
                <a:off x="2027238" y="2613025"/>
                <a:ext cx="561975" cy="269875"/>
              </a:xfrm>
              <a:custGeom>
                <a:avLst/>
                <a:gdLst>
                  <a:gd name="T0" fmla="*/ 150 w 150"/>
                  <a:gd name="T1" fmla="*/ 63 h 72"/>
                  <a:gd name="T2" fmla="*/ 141 w 150"/>
                  <a:gd name="T3" fmla="*/ 72 h 72"/>
                  <a:gd name="T4" fmla="*/ 9 w 150"/>
                  <a:gd name="T5" fmla="*/ 72 h 72"/>
                  <a:gd name="T6" fmla="*/ 0 w 150"/>
                  <a:gd name="T7" fmla="*/ 63 h 72"/>
                  <a:gd name="T8" fmla="*/ 0 w 150"/>
                  <a:gd name="T9" fmla="*/ 9 h 72"/>
                  <a:gd name="T10" fmla="*/ 9 w 150"/>
                  <a:gd name="T11" fmla="*/ 0 h 72"/>
                  <a:gd name="T12" fmla="*/ 141 w 150"/>
                  <a:gd name="T13" fmla="*/ 0 h 72"/>
                  <a:gd name="T14" fmla="*/ 150 w 150"/>
                  <a:gd name="T15" fmla="*/ 9 h 72"/>
                  <a:gd name="T16" fmla="*/ 150 w 150"/>
                  <a:gd name="T17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2">
                    <a:moveTo>
                      <a:pt x="150" y="63"/>
                    </a:moveTo>
                    <a:cubicBezTo>
                      <a:pt x="150" y="68"/>
                      <a:pt x="146" y="72"/>
                      <a:pt x="141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6" y="0"/>
                      <a:pt x="150" y="4"/>
                      <a:pt x="150" y="9"/>
                    </a:cubicBezTo>
                    <a:lnTo>
                      <a:pt x="150" y="63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40"/>
              <p:cNvSpPr/>
              <p:nvPr/>
            </p:nvSpPr>
            <p:spPr bwMode="auto">
              <a:xfrm>
                <a:off x="2085975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41"/>
              <p:cNvSpPr/>
              <p:nvPr/>
            </p:nvSpPr>
            <p:spPr bwMode="auto">
              <a:xfrm>
                <a:off x="2214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42"/>
              <p:cNvSpPr/>
              <p:nvPr/>
            </p:nvSpPr>
            <p:spPr bwMode="auto">
              <a:xfrm>
                <a:off x="2341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43"/>
              <p:cNvSpPr/>
              <p:nvPr/>
            </p:nvSpPr>
            <p:spPr bwMode="auto">
              <a:xfrm>
                <a:off x="2468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44"/>
              <p:cNvSpPr/>
              <p:nvPr/>
            </p:nvSpPr>
            <p:spPr bwMode="auto">
              <a:xfrm>
                <a:off x="2074863" y="2882900"/>
                <a:ext cx="473075" cy="15875"/>
              </a:xfrm>
              <a:custGeom>
                <a:avLst/>
                <a:gdLst>
                  <a:gd name="T0" fmla="*/ 126 w 126"/>
                  <a:gd name="T1" fmla="*/ 2 h 4"/>
                  <a:gd name="T2" fmla="*/ 124 w 126"/>
                  <a:gd name="T3" fmla="*/ 4 h 4"/>
                  <a:gd name="T4" fmla="*/ 2 w 126"/>
                  <a:gd name="T5" fmla="*/ 4 h 4"/>
                  <a:gd name="T6" fmla="*/ 0 w 126"/>
                  <a:gd name="T7" fmla="*/ 2 h 4"/>
                  <a:gd name="T8" fmla="*/ 0 w 126"/>
                  <a:gd name="T9" fmla="*/ 2 h 4"/>
                  <a:gd name="T10" fmla="*/ 2 w 126"/>
                  <a:gd name="T11" fmla="*/ 0 h 4"/>
                  <a:gd name="T12" fmla="*/ 124 w 126"/>
                  <a:gd name="T13" fmla="*/ 0 h 4"/>
                  <a:gd name="T14" fmla="*/ 126 w 12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4">
                    <a:moveTo>
                      <a:pt x="126" y="2"/>
                    </a:moveTo>
                    <a:cubicBezTo>
                      <a:pt x="126" y="3"/>
                      <a:pt x="125" y="4"/>
                      <a:pt x="1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5" y="0"/>
                      <a:pt x="126" y="1"/>
                      <a:pt x="126" y="2"/>
                    </a:cubicBezTo>
                    <a:close/>
                  </a:path>
                </a:pathLst>
              </a:custGeom>
              <a:solidFill>
                <a:srgbClr val="502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Rectangle 45"/>
              <p:cNvSpPr>
                <a:spLocks noChangeArrowheads="1"/>
              </p:cNvSpPr>
              <p:nvPr/>
            </p:nvSpPr>
            <p:spPr bwMode="auto">
              <a:xfrm>
                <a:off x="2138363" y="2568575"/>
                <a:ext cx="338137" cy="44450"/>
              </a:xfrm>
              <a:prstGeom prst="rect">
                <a:avLst/>
              </a:pr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2416766" y="2679963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现场演示</a:t>
            </a:r>
            <a:endParaRPr lang="en-US" altLang="zh-CN" sz="3600" b="1" dirty="0">
              <a:ln w="6350">
                <a:noFill/>
              </a:ln>
              <a:latin typeface="方正兰亭超细黑简体" panose="03000509000000000000" pitchFamily="65" charset="-122"/>
              <a:ea typeface="方正兰亭超细黑简体" panose="03000509000000000000" pitchFamily="65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768422" y="3370563"/>
            <a:ext cx="5616624" cy="482787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AGRO</a:t>
            </a:r>
            <a:r>
              <a:rPr lang="zh-CN" altLang="en-US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农场信息管理系统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2024862" y="4188144"/>
            <a:ext cx="174306" cy="174304"/>
            <a:chOff x="801291" y="3535885"/>
            <a:chExt cx="219347" cy="219347"/>
          </a:xfrm>
        </p:grpSpPr>
        <p:sp>
          <p:nvSpPr>
            <p:cNvPr id="74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76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77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Group 14"/>
          <p:cNvGrpSpPr/>
          <p:nvPr/>
        </p:nvGrpSpPr>
        <p:grpSpPr bwMode="auto">
          <a:xfrm>
            <a:off x="3769674" y="4188144"/>
            <a:ext cx="174306" cy="174304"/>
            <a:chOff x="4248" y="3024"/>
            <a:chExt cx="600" cy="599"/>
          </a:xfrm>
        </p:grpSpPr>
        <p:sp>
          <p:nvSpPr>
            <p:cNvPr id="79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80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82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</p:grpSp>
      <p:sp>
        <p:nvSpPr>
          <p:cNvPr id="83" name="Text Box 19"/>
          <p:cNvSpPr txBox="1">
            <a:spLocks noChangeArrowheads="1"/>
          </p:cNvSpPr>
          <p:nvPr/>
        </p:nvSpPr>
        <p:spPr bwMode="auto">
          <a:xfrm>
            <a:off x="2212163" y="4136797"/>
            <a:ext cx="12105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指导老师：牛新征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4" name="Text Box 20"/>
          <p:cNvSpPr txBox="1">
            <a:spLocks noChangeArrowheads="1"/>
          </p:cNvSpPr>
          <p:nvPr/>
        </p:nvSpPr>
        <p:spPr bwMode="auto">
          <a:xfrm>
            <a:off x="3972850" y="4136797"/>
            <a:ext cx="32624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小组成员：关文聪、许亘成、吴金辰、黄捷敏、王明义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1763688" y="3401854"/>
            <a:ext cx="5616624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cxnSp>
      <p:sp>
        <p:nvSpPr>
          <p:cNvPr id="1053" name="矩形 1052"/>
          <p:cNvSpPr/>
          <p:nvPr/>
        </p:nvSpPr>
        <p:spPr>
          <a:xfrm>
            <a:off x="0" y="5071492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38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Rectangle 40"/>
          <p:cNvSpPr>
            <a:spLocks noChangeArrowheads="1"/>
          </p:cNvSpPr>
          <p:nvPr/>
        </p:nvSpPr>
        <p:spPr bwMode="auto">
          <a:xfrm>
            <a:off x="1662114" y="1819367"/>
            <a:ext cx="7481887" cy="1504766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Freeform 34"/>
          <p:cNvSpPr/>
          <p:nvPr/>
        </p:nvSpPr>
        <p:spPr bwMode="auto">
          <a:xfrm>
            <a:off x="0" y="1819367"/>
            <a:ext cx="4103747" cy="1504766"/>
          </a:xfrm>
          <a:custGeom>
            <a:avLst/>
            <a:gdLst/>
            <a:ahLst/>
            <a:cxnLst/>
            <a:rect l="l" t="t" r="r" b="b"/>
            <a:pathLst>
              <a:path w="4103747" h="1504766">
                <a:moveTo>
                  <a:pt x="0" y="0"/>
                </a:moveTo>
                <a:cubicBezTo>
                  <a:pt x="442960" y="0"/>
                  <a:pt x="1380722" y="0"/>
                  <a:pt x="3365993" y="0"/>
                </a:cubicBezTo>
                <a:cubicBezTo>
                  <a:pt x="3759462" y="0"/>
                  <a:pt x="4103747" y="345356"/>
                  <a:pt x="4103747" y="764717"/>
                </a:cubicBezTo>
                <a:cubicBezTo>
                  <a:pt x="4103747" y="1159410"/>
                  <a:pt x="3759462" y="1504766"/>
                  <a:pt x="3365993" y="1504766"/>
                </a:cubicBezTo>
                <a:cubicBezTo>
                  <a:pt x="3365993" y="1504766"/>
                  <a:pt x="3365993" y="1504766"/>
                  <a:pt x="0" y="15047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55" name="Oval 35"/>
          <p:cNvSpPr>
            <a:spLocks noChangeArrowheads="1"/>
          </p:cNvSpPr>
          <p:nvPr/>
        </p:nvSpPr>
        <p:spPr bwMode="auto">
          <a:xfrm>
            <a:off x="2725702" y="1943451"/>
            <a:ext cx="1279612" cy="12822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3031287" y="2283524"/>
            <a:ext cx="668442" cy="555120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250528" y="2217807"/>
            <a:ext cx="222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项目背景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243058-CA8B-438F-821A-F6C9B396F95B}"/>
              </a:ext>
            </a:extLst>
          </p:cNvPr>
          <p:cNvSpPr txBox="1"/>
          <p:nvPr/>
        </p:nvSpPr>
        <p:spPr>
          <a:xfrm>
            <a:off x="575556" y="1491630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</a:t>
            </a:r>
            <a:endParaRPr lang="zh-CN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“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互联网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农业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”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是一种生产方式、产业模式与经营手段的创新，通过便利化、实时化、物联化、智能化等手段，对农业的生产、经营、管理、服务等农业产业链环节产生了深远影响，为农业现代化发展提供了新动力。以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“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互联网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农业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”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为驱动，有助于发展智慧农业、精细农业、高效农业、绿色农业，提高农业质量效益和竞争力，实现由传统农业向现代农业转型。</a:t>
            </a:r>
          </a:p>
          <a:p>
            <a:endParaRPr lang="zh-CN" altLang="en-US" dirty="0"/>
          </a:p>
        </p:txBody>
      </p:sp>
      <p:sp>
        <p:nvSpPr>
          <p:cNvPr id="3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5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059582"/>
            <a:ext cx="7704856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选题要求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菜地管理功能（增删查改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），</a:t>
            </a: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菜地具有面积、种植的农作物等信息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农作物管理功能（增删查改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），</a:t>
            </a: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农作物具有每棵所需面积、每棵的净收益、种植时间等信息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作物种植功能，每块菜地可种植多种作物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计算每块菜地的收益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可选）为每块菜地推荐种植方案，使收益最大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5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Rectangle 40"/>
          <p:cNvSpPr>
            <a:spLocks noChangeArrowheads="1"/>
          </p:cNvSpPr>
          <p:nvPr/>
        </p:nvSpPr>
        <p:spPr bwMode="auto">
          <a:xfrm>
            <a:off x="1662114" y="1819367"/>
            <a:ext cx="7481887" cy="1504766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Freeform 34"/>
          <p:cNvSpPr/>
          <p:nvPr/>
        </p:nvSpPr>
        <p:spPr bwMode="auto">
          <a:xfrm>
            <a:off x="0" y="1819367"/>
            <a:ext cx="4103747" cy="1504766"/>
          </a:xfrm>
          <a:custGeom>
            <a:avLst/>
            <a:gdLst/>
            <a:ahLst/>
            <a:cxnLst/>
            <a:rect l="l" t="t" r="r" b="b"/>
            <a:pathLst>
              <a:path w="4103747" h="1504766">
                <a:moveTo>
                  <a:pt x="0" y="0"/>
                </a:moveTo>
                <a:cubicBezTo>
                  <a:pt x="442960" y="0"/>
                  <a:pt x="1380722" y="0"/>
                  <a:pt x="3365993" y="0"/>
                </a:cubicBezTo>
                <a:cubicBezTo>
                  <a:pt x="3759462" y="0"/>
                  <a:pt x="4103747" y="345356"/>
                  <a:pt x="4103747" y="764717"/>
                </a:cubicBezTo>
                <a:cubicBezTo>
                  <a:pt x="4103747" y="1159410"/>
                  <a:pt x="3759462" y="1504766"/>
                  <a:pt x="3365993" y="1504766"/>
                </a:cubicBezTo>
                <a:cubicBezTo>
                  <a:pt x="3365993" y="1504766"/>
                  <a:pt x="3365993" y="1504766"/>
                  <a:pt x="0" y="15047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5" name="Oval 35"/>
          <p:cNvSpPr>
            <a:spLocks noChangeArrowheads="1"/>
          </p:cNvSpPr>
          <p:nvPr/>
        </p:nvSpPr>
        <p:spPr bwMode="auto">
          <a:xfrm>
            <a:off x="2725702" y="1943451"/>
            <a:ext cx="1279612" cy="12822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3043982" y="2262188"/>
            <a:ext cx="643052" cy="644728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12"/>
          <p:cNvSpPr/>
          <p:nvPr/>
        </p:nvSpPr>
        <p:spPr>
          <a:xfrm>
            <a:off x="4250528" y="2217807"/>
            <a:ext cx="222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latin typeface="方正兰亭超细黑简体" panose="03000509000000000000" pitchFamily="65" charset="-122"/>
                <a:ea typeface="方正兰亭超细黑简体" panose="03000509000000000000" pitchFamily="65" charset="-122"/>
              </a:rPr>
              <a:t>技术基础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5" name="Freeform 11"/>
          <p:cNvSpPr/>
          <p:nvPr/>
        </p:nvSpPr>
        <p:spPr bwMode="auto">
          <a:xfrm>
            <a:off x="1043608" y="3505177"/>
            <a:ext cx="1584102" cy="503393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16" name="Freeform 12"/>
          <p:cNvSpPr/>
          <p:nvPr/>
        </p:nvSpPr>
        <p:spPr bwMode="auto">
          <a:xfrm>
            <a:off x="2407047" y="3584577"/>
            <a:ext cx="1430835" cy="503393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17" name="Freeform 13"/>
          <p:cNvSpPr/>
          <p:nvPr/>
        </p:nvSpPr>
        <p:spPr bwMode="auto">
          <a:xfrm>
            <a:off x="3715919" y="3504382"/>
            <a:ext cx="1631402" cy="503393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18" name="Freeform 14"/>
          <p:cNvSpPr/>
          <p:nvPr/>
        </p:nvSpPr>
        <p:spPr bwMode="auto">
          <a:xfrm>
            <a:off x="5129272" y="3584577"/>
            <a:ext cx="1674901" cy="503393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1040458" y="3052654"/>
            <a:ext cx="2030412" cy="40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Spring</a:t>
            </a:r>
            <a:r>
              <a:rPr lang="zh-CN" altLang="en-US" sz="20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MVC</a:t>
            </a:r>
          </a:p>
        </p:txBody>
      </p:sp>
      <p:sp>
        <p:nvSpPr>
          <p:cNvPr id="21542" name="Text Box 38"/>
          <p:cNvSpPr txBox="1">
            <a:spLocks noChangeArrowheads="1"/>
          </p:cNvSpPr>
          <p:nvPr/>
        </p:nvSpPr>
        <p:spPr bwMode="auto">
          <a:xfrm>
            <a:off x="1432271" y="4157667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21543" name="Text Box 39"/>
          <p:cNvSpPr txBox="1">
            <a:spLocks noChangeArrowheads="1"/>
          </p:cNvSpPr>
          <p:nvPr/>
        </p:nvSpPr>
        <p:spPr bwMode="auto">
          <a:xfrm>
            <a:off x="4142454" y="4157666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21544" name="Text Box 40"/>
          <p:cNvSpPr txBox="1">
            <a:spLocks noChangeArrowheads="1"/>
          </p:cNvSpPr>
          <p:nvPr/>
        </p:nvSpPr>
        <p:spPr bwMode="auto">
          <a:xfrm>
            <a:off x="2792549" y="287320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21545" name="Text Box 41"/>
          <p:cNvSpPr txBox="1">
            <a:spLocks noChangeArrowheads="1"/>
          </p:cNvSpPr>
          <p:nvPr/>
        </p:nvSpPr>
        <p:spPr bwMode="auto">
          <a:xfrm>
            <a:off x="5540030" y="287320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627710" y="3964590"/>
            <a:ext cx="2030412" cy="40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endParaRPr 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Freeform 13"/>
          <p:cNvSpPr/>
          <p:nvPr/>
        </p:nvSpPr>
        <p:spPr bwMode="auto">
          <a:xfrm>
            <a:off x="6638712" y="3504381"/>
            <a:ext cx="1456852" cy="503393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54902" y="3052654"/>
            <a:ext cx="1027845" cy="4978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</a:p>
        </p:txBody>
      </p:sp>
      <p:sp>
        <p:nvSpPr>
          <p:cNvPr id="3" name="Rectangle 2"/>
          <p:cNvSpPr/>
          <p:nvPr/>
        </p:nvSpPr>
        <p:spPr>
          <a:xfrm>
            <a:off x="5361395" y="3918423"/>
            <a:ext cx="1061509" cy="4978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Maven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8712" y="3055375"/>
            <a:ext cx="1367682" cy="4978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Bootstrap</a:t>
            </a: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7028447" y="409315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9552" y="1059582"/>
            <a:ext cx="7704856" cy="66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技术基础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5C7183-BBC7-40F8-9270-15669396D8E5}"/>
              </a:ext>
            </a:extLst>
          </p:cNvPr>
          <p:cNvSpPr txBox="1"/>
          <p:nvPr/>
        </p:nvSpPr>
        <p:spPr>
          <a:xfrm>
            <a:off x="2407047" y="1348664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操作系统：</a:t>
            </a:r>
            <a:r>
              <a:rPr lang="en-US" altLang="zh-CN" dirty="0"/>
              <a:t>Windows10 x64 </a:t>
            </a:r>
            <a:r>
              <a:rPr lang="zh-CN" altLang="en-US" dirty="0"/>
              <a:t>专业版</a:t>
            </a:r>
            <a:endParaRPr lang="en-US" altLang="zh-CN" dirty="0"/>
          </a:p>
          <a:p>
            <a:r>
              <a:rPr lang="en-US" altLang="zh-CN" dirty="0"/>
              <a:t>JDK</a:t>
            </a:r>
            <a:r>
              <a:rPr lang="zh-CN" altLang="en-US" dirty="0"/>
              <a:t>：</a:t>
            </a:r>
            <a:r>
              <a:rPr lang="en-US" altLang="zh-CN" dirty="0"/>
              <a:t>jdk1.8.0_162</a:t>
            </a:r>
          </a:p>
          <a:p>
            <a:r>
              <a:rPr lang="en-US" altLang="zh-CN" dirty="0"/>
              <a:t>IDE</a:t>
            </a:r>
            <a:r>
              <a:rPr lang="zh-CN" altLang="en-US" dirty="0"/>
              <a:t>：</a:t>
            </a:r>
            <a:r>
              <a:rPr lang="en-US" altLang="zh-CN" dirty="0" err="1"/>
              <a:t>Intellij</a:t>
            </a:r>
            <a:r>
              <a:rPr lang="en-US" altLang="zh-CN" dirty="0"/>
              <a:t> IDEA Ultimate</a:t>
            </a:r>
          </a:p>
          <a:p>
            <a:r>
              <a:rPr lang="zh-CN" altLang="en-US" dirty="0"/>
              <a:t>服务器：</a:t>
            </a:r>
            <a:r>
              <a:rPr lang="en-US" altLang="zh-CN" dirty="0"/>
              <a:t>Apache Tomcat-9.0.6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0BDB54-613E-4481-AFF5-5D471567BA12}"/>
              </a:ext>
            </a:extLst>
          </p:cNvPr>
          <p:cNvSpPr txBox="1"/>
          <p:nvPr/>
        </p:nvSpPr>
        <p:spPr>
          <a:xfrm>
            <a:off x="3707904" y="48082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Spring MVC</a:t>
            </a:r>
            <a:r>
              <a:rPr lang="zh-CN" altLang="en-US" b="1" dirty="0"/>
              <a:t>请求响应流程图</a:t>
            </a:r>
            <a:endParaRPr lang="zh-CN" altLang="zh-CN" dirty="0"/>
          </a:p>
        </p:txBody>
      </p:sp>
      <p:sp>
        <p:nvSpPr>
          <p:cNvPr id="4" name="矩形 565"/>
          <p:cNvSpPr/>
          <p:nvPr/>
        </p:nvSpPr>
        <p:spPr>
          <a:xfrm>
            <a:off x="0" y="843558"/>
            <a:ext cx="9144000" cy="720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2221119" y="109540"/>
            <a:ext cx="6462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Spring MVC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由模型（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M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）、视图（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）、控制器（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zh-CN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）构成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D035A6-8E41-4EB8-9ED9-69612DBDD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1038104"/>
            <a:ext cx="8597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6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EFAEE"/>
      </a:lt2>
      <a:accent1>
        <a:srgbClr val="12B789"/>
      </a:accent1>
      <a:accent2>
        <a:srgbClr val="FF9101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1237</Words>
  <Application>Microsoft Office PowerPoint</Application>
  <PresentationFormat>全屏显示(16:9)</PresentationFormat>
  <Paragraphs>97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方正兰亭超细黑简体</vt:lpstr>
      <vt:lpstr>Arial</vt:lpstr>
      <vt:lpstr>Times New Roman</vt:lpstr>
      <vt:lpstr>宋体</vt:lpstr>
      <vt:lpstr>微软雅黑</vt:lpstr>
      <vt:lpstr>Calibri</vt:lpstr>
      <vt:lpstr>黑体</vt:lpstr>
      <vt:lpstr>华文细黑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Eternity-Myth</cp:lastModifiedBy>
  <cp:revision>71</cp:revision>
  <dcterms:created xsi:type="dcterms:W3CDTF">2016-04-12T08:19:00Z</dcterms:created>
  <dcterms:modified xsi:type="dcterms:W3CDTF">2018-06-27T14:00:24Z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